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7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29C6F-F7C3-417A-825C-C0A1E525C035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840B0-2758-42BD-8614-71289270B8A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40B0-2758-42BD-8614-71289270B8A1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0A934A-C00F-4BD4-8E11-CBB1B445E172}" type="datetimeFigureOut">
              <a:rPr lang="nl-NL" smtClean="0"/>
              <a:pPr/>
              <a:t>5-10-2010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04B0B1-3386-4AB3-AA9B-C321543DC0A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748464" cy="1755626"/>
          </a:xfrm>
        </p:spPr>
        <p:txBody>
          <a:bodyPr>
            <a:normAutofit/>
          </a:bodyPr>
          <a:lstStyle/>
          <a:p>
            <a:pPr algn="ctr"/>
            <a:r>
              <a:rPr lang="nl-NL" sz="5400" dirty="0" smtClean="0"/>
              <a:t>De bolletjes naar rechts</a:t>
            </a:r>
            <a:endParaRPr lang="nl-NL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8136904" cy="1752600"/>
          </a:xfrm>
        </p:spPr>
        <p:txBody>
          <a:bodyPr>
            <a:normAutofit/>
          </a:bodyPr>
          <a:lstStyle/>
          <a:p>
            <a:pPr algn="ctr"/>
            <a:r>
              <a:rPr lang="nl-NL" sz="2200" i="1" dirty="0" smtClean="0"/>
              <a:t>Door cultuurinterventies naar structureel goede resultaten</a:t>
            </a:r>
            <a:endParaRPr lang="nl-NL" sz="2200" i="1" dirty="0"/>
          </a:p>
        </p:txBody>
      </p:sp>
      <p:sp>
        <p:nvSpPr>
          <p:cNvPr id="4" name="Rechthoek 3"/>
          <p:cNvSpPr/>
          <p:nvPr/>
        </p:nvSpPr>
        <p:spPr>
          <a:xfrm rot="5400000">
            <a:off x="7425742" y="1010373"/>
            <a:ext cx="27286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CASUS AC</a:t>
            </a:r>
            <a:endParaRPr lang="nl-NL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Doelgroep: scholen die resultaten willen verbeteren </a:t>
            </a:r>
            <a:r>
              <a:rPr lang="nl-NL" sz="2000" dirty="0" smtClean="0"/>
              <a:t>(zwak/gemiddeld/afglijdend)</a:t>
            </a:r>
          </a:p>
          <a:p>
            <a:r>
              <a:rPr lang="nl-NL" dirty="0" smtClean="0"/>
              <a:t>Koppeling van expertise</a:t>
            </a:r>
          </a:p>
          <a:p>
            <a:r>
              <a:rPr lang="nl-NL" dirty="0" smtClean="0"/>
              <a:t>Conferentie</a:t>
            </a:r>
            <a:r>
              <a:rPr lang="nl-NL" dirty="0" smtClean="0"/>
              <a:t>, </a:t>
            </a:r>
            <a:r>
              <a:rPr lang="nl-NL" dirty="0" smtClean="0"/>
              <a:t>2 </a:t>
            </a:r>
            <a:r>
              <a:rPr lang="nl-NL" dirty="0" smtClean="0"/>
              <a:t>februari Utrecht</a:t>
            </a:r>
            <a:endParaRPr lang="nl-NL" dirty="0" smtClean="0"/>
          </a:p>
          <a:p>
            <a:pPr lvl="1"/>
            <a:r>
              <a:rPr lang="nl-NL" dirty="0" smtClean="0"/>
              <a:t>Wat </a:t>
            </a:r>
            <a:r>
              <a:rPr lang="nl-NL" dirty="0" smtClean="0"/>
              <a:t>en waarom:</a:t>
            </a:r>
          </a:p>
          <a:p>
            <a:pPr lvl="2"/>
            <a:r>
              <a:rPr lang="nl-NL" dirty="0" smtClean="0"/>
              <a:t>Resultaten –scan</a:t>
            </a:r>
          </a:p>
          <a:p>
            <a:pPr lvl="2"/>
            <a:r>
              <a:rPr lang="nl-NL" dirty="0" smtClean="0"/>
              <a:t>Look </a:t>
            </a:r>
            <a:r>
              <a:rPr lang="nl-NL" dirty="0" err="1" smtClean="0"/>
              <a:t>alike</a:t>
            </a:r>
            <a:r>
              <a:rPr lang="nl-NL" dirty="0" smtClean="0"/>
              <a:t> inspectie bezoek</a:t>
            </a:r>
          </a:p>
          <a:p>
            <a:pPr lvl="2"/>
            <a:r>
              <a:rPr lang="nl-NL" dirty="0" err="1" smtClean="0"/>
              <a:t>Consensusbijeekomst</a:t>
            </a:r>
            <a:r>
              <a:rPr lang="nl-NL" dirty="0" smtClean="0"/>
              <a:t> MT</a:t>
            </a:r>
          </a:p>
          <a:p>
            <a:pPr lvl="1"/>
            <a:r>
              <a:rPr lang="nl-NL" dirty="0" smtClean="0"/>
              <a:t>Hoe (Leiderschap/gesprekstraining)</a:t>
            </a:r>
          </a:p>
          <a:p>
            <a:pPr lvl="2"/>
            <a:r>
              <a:rPr lang="nl-NL" dirty="0" smtClean="0"/>
              <a:t>Training middenkader: oefenen met breekijzers</a:t>
            </a:r>
          </a:p>
          <a:p>
            <a:pPr lvl="2"/>
            <a:r>
              <a:rPr lang="nl-NL" dirty="0" smtClean="0"/>
              <a:t>Evaluatie eerste team- sectiegesprekken</a:t>
            </a:r>
          </a:p>
          <a:p>
            <a:pPr lvl="2"/>
            <a:r>
              <a:rPr lang="nl-NL" dirty="0" err="1" smtClean="0"/>
              <a:t>Coaching</a:t>
            </a:r>
            <a:r>
              <a:rPr lang="nl-NL" dirty="0" smtClean="0"/>
              <a:t>/ondersteuning directie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Samenwerking APS-AC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Mavo in staart 10 van Nederland</a:t>
            </a:r>
          </a:p>
          <a:p>
            <a:r>
              <a:rPr lang="nl-NL" dirty="0" smtClean="0"/>
              <a:t>Havo wisselend</a:t>
            </a:r>
          </a:p>
          <a:p>
            <a:r>
              <a:rPr lang="nl-NL" dirty="0" smtClean="0"/>
              <a:t>VWO structureel te groot SE-CE verschil</a:t>
            </a:r>
          </a:p>
          <a:p>
            <a:r>
              <a:rPr lang="nl-NL" dirty="0" smtClean="0"/>
              <a:t>Imago: gezellig, shabby en twijfels over leren</a:t>
            </a:r>
          </a:p>
          <a:p>
            <a:r>
              <a:rPr lang="nl-NL" dirty="0" smtClean="0"/>
              <a:t>Twijfels binnen het koor over kwaliteit school</a:t>
            </a:r>
          </a:p>
          <a:p>
            <a:r>
              <a:rPr lang="nl-NL" dirty="0" smtClean="0"/>
              <a:t>Brede scholingen met beperkt of zelfs negatief resultaat</a:t>
            </a:r>
          </a:p>
          <a:p>
            <a:r>
              <a:rPr lang="nl-NL" dirty="0" smtClean="0"/>
              <a:t>Inspectie zeer </a:t>
            </a:r>
            <a:r>
              <a:rPr lang="nl-NL" dirty="0" smtClean="0"/>
              <a:t>kritisch (uitgebreid toezicht)</a:t>
            </a: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 AC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 smtClean="0"/>
              <a:t>Route is helder:</a:t>
            </a:r>
          </a:p>
          <a:p>
            <a:pPr lvl="1"/>
            <a:r>
              <a:rPr lang="nl-NL" b="1" dirty="0" smtClean="0">
                <a:solidFill>
                  <a:srgbClr val="FF0000"/>
                </a:solidFill>
              </a:rPr>
              <a:t>Wat: </a:t>
            </a:r>
            <a:r>
              <a:rPr lang="nl-NL" dirty="0" smtClean="0"/>
              <a:t>meten=weten</a:t>
            </a:r>
          </a:p>
          <a:p>
            <a:pPr lvl="2"/>
            <a:r>
              <a:rPr lang="nl-NL" dirty="0" smtClean="0"/>
              <a:t>Goede resultaten:</a:t>
            </a:r>
          </a:p>
          <a:p>
            <a:pPr lvl="2"/>
            <a:r>
              <a:rPr lang="nl-NL" dirty="0" smtClean="0"/>
              <a:t>Hoge slagingspercentages</a:t>
            </a:r>
          </a:p>
          <a:p>
            <a:pPr lvl="2"/>
            <a:r>
              <a:rPr lang="nl-NL" dirty="0" smtClean="0"/>
              <a:t>Gering SE-CE verschil</a:t>
            </a:r>
          </a:p>
          <a:p>
            <a:pPr lvl="2"/>
            <a:r>
              <a:rPr lang="nl-NL" dirty="0" err="1" smtClean="0"/>
              <a:t>CE-cijfers</a:t>
            </a:r>
            <a:r>
              <a:rPr lang="nl-NL" dirty="0" smtClean="0"/>
              <a:t> (hoger dan) landelijk gemiddeld</a:t>
            </a:r>
          </a:p>
          <a:p>
            <a:pPr lvl="2"/>
            <a:r>
              <a:rPr lang="nl-NL" dirty="0" smtClean="0"/>
              <a:t>Grote toegevoegde waarde (bas.-</a:t>
            </a:r>
            <a:r>
              <a:rPr lang="nl-NL" dirty="0" err="1" smtClean="0"/>
              <a:t>mbo-hbo-univ</a:t>
            </a:r>
            <a:r>
              <a:rPr lang="nl-NL" dirty="0" smtClean="0"/>
              <a:t>) </a:t>
            </a:r>
          </a:p>
          <a:p>
            <a:pPr lvl="2"/>
            <a:r>
              <a:rPr lang="nl-NL" dirty="0" smtClean="0"/>
              <a:t>Doorstroom op orde</a:t>
            </a:r>
          </a:p>
          <a:p>
            <a:pPr lvl="1"/>
            <a:r>
              <a:rPr lang="nl-NL" dirty="0" smtClean="0"/>
              <a:t>Weten </a:t>
            </a:r>
            <a:r>
              <a:rPr lang="nl-NL" b="1" dirty="0" smtClean="0">
                <a:solidFill>
                  <a:srgbClr val="FF0000"/>
                </a:solidFill>
              </a:rPr>
              <a:t>waarom</a:t>
            </a:r>
          </a:p>
          <a:p>
            <a:pPr lvl="1"/>
            <a:r>
              <a:rPr lang="nl-NL" dirty="0" smtClean="0"/>
              <a:t>Weten </a:t>
            </a:r>
            <a:r>
              <a:rPr lang="nl-NL" b="1" dirty="0" smtClean="0">
                <a:solidFill>
                  <a:schemeClr val="accent2"/>
                </a:solidFill>
              </a:rPr>
              <a:t>hoe</a:t>
            </a:r>
            <a:r>
              <a:rPr lang="nl-NL" dirty="0" smtClean="0"/>
              <a:t> te komen tot structureel goede resultaten</a:t>
            </a:r>
          </a:p>
          <a:p>
            <a:r>
              <a:rPr lang="nl-NL" dirty="0" smtClean="0"/>
              <a:t>Verantwoordelijke &amp; trotse docenten</a:t>
            </a:r>
          </a:p>
          <a:p>
            <a:r>
              <a:rPr lang="nl-NL" dirty="0" smtClean="0"/>
              <a:t>Verbeterend imago</a:t>
            </a:r>
          </a:p>
          <a:p>
            <a:r>
              <a:rPr lang="nl-NL" dirty="0" smtClean="0"/>
              <a:t>Verantwoording op orde (Inspectie/vensters)</a:t>
            </a:r>
          </a:p>
          <a:p>
            <a:r>
              <a:rPr lang="nl-NL" dirty="0" err="1" smtClean="0"/>
              <a:t>Pro-actief</a:t>
            </a:r>
            <a:r>
              <a:rPr lang="nl-NL" dirty="0" smtClean="0"/>
              <a:t>: </a:t>
            </a:r>
            <a:r>
              <a:rPr lang="nl-NL" dirty="0" err="1" smtClean="0"/>
              <a:t>early</a:t>
            </a:r>
            <a:r>
              <a:rPr lang="nl-NL" dirty="0" smtClean="0"/>
              <a:t> </a:t>
            </a:r>
            <a:r>
              <a:rPr lang="nl-NL" dirty="0" err="1" smtClean="0"/>
              <a:t>warning</a:t>
            </a:r>
            <a:r>
              <a:rPr lang="nl-NL" dirty="0" smtClean="0"/>
              <a:t> + vooruitlopen op inspectie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dirty="0" smtClean="0"/>
              <a:t>Nu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1: Analyse v.h. </a:t>
            </a:r>
            <a:r>
              <a:rPr lang="nl-NL" sz="3500" dirty="0" smtClean="0">
                <a:solidFill>
                  <a:srgbClr val="C00000"/>
                </a:solidFill>
              </a:rPr>
              <a:t>wat</a:t>
            </a:r>
          </a:p>
          <a:p>
            <a:pPr lvl="1"/>
            <a:r>
              <a:rPr lang="nl-NL" dirty="0" smtClean="0"/>
              <a:t>Datascan</a:t>
            </a:r>
          </a:p>
          <a:p>
            <a:pPr lvl="2"/>
            <a:r>
              <a:rPr lang="nl-NL" dirty="0" smtClean="0"/>
              <a:t>Wat zijn resultaten van vakken en docenten?</a:t>
            </a:r>
          </a:p>
          <a:p>
            <a:pPr lvl="2"/>
            <a:r>
              <a:rPr lang="nl-NL" dirty="0" smtClean="0"/>
              <a:t>Wat voegen wij toe t.o.v. basisschool advies</a:t>
            </a:r>
          </a:p>
          <a:p>
            <a:pPr lvl="2"/>
            <a:r>
              <a:rPr lang="nl-NL" dirty="0" smtClean="0"/>
              <a:t>Wat is de voorspellende waarde van cijfers in </a:t>
            </a:r>
            <a:r>
              <a:rPr lang="nl-NL" dirty="0" err="1" smtClean="0"/>
              <a:t>ob</a:t>
            </a:r>
            <a:endParaRPr lang="nl-NL" dirty="0" smtClean="0"/>
          </a:p>
          <a:p>
            <a:pPr lvl="2">
              <a:buNone/>
            </a:pPr>
            <a:r>
              <a:rPr lang="nl-NL" dirty="0" smtClean="0"/>
              <a:t>Bron: </a:t>
            </a:r>
            <a:r>
              <a:rPr lang="nl-NL" i="1" dirty="0" smtClean="0"/>
              <a:t>Schooldossier/@</a:t>
            </a:r>
            <a:r>
              <a:rPr lang="nl-NL" i="1" dirty="0" err="1" smtClean="0"/>
              <a:t>vo-magister</a:t>
            </a:r>
            <a:r>
              <a:rPr lang="nl-NL" i="1" dirty="0" smtClean="0"/>
              <a:t> / </a:t>
            </a:r>
            <a:r>
              <a:rPr lang="nl-NL" i="1" dirty="0" err="1" smtClean="0"/>
              <a:t>Magnaview</a:t>
            </a:r>
            <a:endParaRPr lang="nl-NL" i="1" dirty="0" smtClean="0"/>
          </a:p>
          <a:p>
            <a:pPr lvl="2">
              <a:buNone/>
            </a:pPr>
            <a:r>
              <a:rPr lang="nl-NL" i="1" dirty="0" smtClean="0"/>
              <a:t>Structuur: PDCA  </a:t>
            </a:r>
          </a:p>
          <a:p>
            <a:pPr lvl="1"/>
            <a:r>
              <a:rPr lang="nl-NL" dirty="0" smtClean="0"/>
              <a:t>Cultuurscan</a:t>
            </a:r>
          </a:p>
          <a:p>
            <a:pPr lvl="2"/>
            <a:r>
              <a:rPr lang="nl-NL" dirty="0" err="1" smtClean="0"/>
              <a:t>Leerlingvriendelijk</a:t>
            </a:r>
            <a:r>
              <a:rPr lang="nl-NL" dirty="0" smtClean="0"/>
              <a:t>/gezellig</a:t>
            </a:r>
          </a:p>
          <a:p>
            <a:pPr lvl="2"/>
            <a:r>
              <a:rPr lang="nl-NL" dirty="0" smtClean="0"/>
              <a:t>Betrokken vakmensen</a:t>
            </a:r>
          </a:p>
          <a:p>
            <a:pPr lvl="2"/>
            <a:r>
              <a:rPr lang="nl-NL" dirty="0" smtClean="0"/>
              <a:t>Negatieve cultuurloop:</a:t>
            </a:r>
          </a:p>
          <a:p>
            <a:pPr lvl="3"/>
            <a:r>
              <a:rPr lang="nl-NL" dirty="0" err="1" smtClean="0"/>
              <a:t>Excelsheet</a:t>
            </a:r>
            <a:r>
              <a:rPr lang="nl-NL" dirty="0" smtClean="0"/>
              <a:t> vol </a:t>
            </a:r>
            <a:r>
              <a:rPr lang="nl-NL" dirty="0" err="1" smtClean="0"/>
              <a:t>top-down</a:t>
            </a:r>
            <a:r>
              <a:rPr lang="nl-NL" dirty="0" smtClean="0"/>
              <a:t> maatregelen</a:t>
            </a:r>
          </a:p>
          <a:p>
            <a:pPr lvl="3"/>
            <a:r>
              <a:rPr lang="nl-NL" dirty="0" smtClean="0"/>
              <a:t>Docenten geven aan waarom het niet werkt</a:t>
            </a:r>
          </a:p>
          <a:p>
            <a:pPr lvl="3"/>
            <a:r>
              <a:rPr lang="nl-NL" dirty="0" smtClean="0"/>
              <a:t>Nog meer sturing vanuit MT</a:t>
            </a:r>
          </a:p>
          <a:p>
            <a:pPr lvl="3"/>
            <a:r>
              <a:rPr lang="nl-NL" dirty="0" smtClean="0"/>
              <a:t>Vergroting afhankelijkheid afwachtende houding </a:t>
            </a:r>
            <a:r>
              <a:rPr lang="nl-NL" dirty="0" err="1" smtClean="0"/>
              <a:t>docs</a:t>
            </a:r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Route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>
            <a:normAutofit/>
          </a:bodyPr>
          <a:lstStyle/>
          <a:p>
            <a:r>
              <a:rPr lang="nl-NL" dirty="0" smtClean="0"/>
              <a:t>10 vaak genoemde oorzaken:</a:t>
            </a:r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</a:t>
            </a:r>
            <a:r>
              <a:rPr lang="nl-NL" dirty="0" smtClean="0"/>
              <a:t>Onze leerlingen zijn verwend</a:t>
            </a:r>
            <a:endParaRPr lang="nl-NL" dirty="0" smtClean="0"/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Aannamebeleid te slap</a:t>
            </a:r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Wij trekken een te groot % zorgleerlingen</a:t>
            </a:r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Ouders bieden steeds minder ondersteuning</a:t>
            </a:r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SE is andere soort toetsing CE</a:t>
            </a:r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LL. in onderbouw worden teveel </a:t>
            </a:r>
            <a:r>
              <a:rPr lang="nl-NL" dirty="0" err="1" smtClean="0"/>
              <a:t>gepamperd</a:t>
            </a:r>
            <a:endParaRPr lang="nl-NL" dirty="0" smtClean="0"/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</a:t>
            </a:r>
            <a:r>
              <a:rPr lang="nl-NL" dirty="0" smtClean="0"/>
              <a:t>Communicatie in school is slecht</a:t>
            </a:r>
            <a:endParaRPr lang="nl-NL" dirty="0" smtClean="0"/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Te soepele overgangsnormen</a:t>
            </a:r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Slecht beleid</a:t>
            </a:r>
          </a:p>
          <a:p>
            <a:pPr lvl="1">
              <a:buFont typeface="Wingdings" pitchFamily="2" charset="2"/>
              <a:buChar char="q"/>
            </a:pPr>
            <a:r>
              <a:rPr lang="nl-NL" dirty="0" smtClean="0"/>
              <a:t> Randvoorwaarden niet op orde (rooster/taakuren/faciliteiten…….)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Waarom scoren wij slecht?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://www.baby.be/nl/IMG/jpg_bikybiky_o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0" y="0"/>
            <a:ext cx="1899879" cy="923330"/>
          </a:xfrm>
          <a:prstGeom prst="rect">
            <a:avLst/>
          </a:prstGeom>
          <a:solidFill>
            <a:srgbClr val="00B050">
              <a:alpha val="40000"/>
            </a:srgb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Hoe?</a:t>
            </a:r>
            <a:endParaRPr lang="nl-N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5C5754">
              <a:alpha val="46667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Theoretische handleiding voor het berijden van een fiets</a:t>
            </a:r>
            <a:endParaRPr lang="nl-N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nl-NL" dirty="0" smtClean="0"/>
              <a:t>Waarheid of legende?</a:t>
            </a:r>
          </a:p>
          <a:p>
            <a:r>
              <a:rPr lang="nl-NL" dirty="0" smtClean="0"/>
              <a:t>Visualiseren van huidige positie </a:t>
            </a:r>
          </a:p>
          <a:p>
            <a:r>
              <a:rPr lang="nl-NL" dirty="0" smtClean="0"/>
              <a:t>Komen tot gezamenlijk gedragen doel en tijdpad</a:t>
            </a:r>
          </a:p>
          <a:p>
            <a:r>
              <a:rPr lang="nl-NL" dirty="0" smtClean="0"/>
              <a:t>Directie en middenkader als motor</a:t>
            </a:r>
          </a:p>
          <a:p>
            <a:r>
              <a:rPr lang="nl-NL" dirty="0" smtClean="0"/>
              <a:t>Teams en secties als vehikel</a:t>
            </a:r>
          </a:p>
          <a:p>
            <a:r>
              <a:rPr lang="nl-NL" dirty="0" smtClean="0"/>
              <a:t>Methode:</a:t>
            </a:r>
          </a:p>
          <a:p>
            <a:pPr lvl="1"/>
            <a:r>
              <a:rPr lang="nl-NL" dirty="0" err="1" smtClean="0"/>
              <a:t>Pressure</a:t>
            </a:r>
            <a:r>
              <a:rPr lang="nl-NL" dirty="0" smtClean="0"/>
              <a:t> </a:t>
            </a:r>
            <a:r>
              <a:rPr lang="nl-NL" dirty="0" err="1" smtClean="0"/>
              <a:t>cooker</a:t>
            </a:r>
            <a:r>
              <a:rPr lang="nl-NL" dirty="0" smtClean="0"/>
              <a:t> gesprekken</a:t>
            </a:r>
          </a:p>
          <a:p>
            <a:pPr lvl="1"/>
            <a:r>
              <a:rPr lang="nl-NL" dirty="0" smtClean="0"/>
              <a:t>Horzelen</a:t>
            </a:r>
          </a:p>
          <a:p>
            <a:pPr lvl="1"/>
            <a:r>
              <a:rPr lang="nl-NL" dirty="0" err="1" smtClean="0"/>
              <a:t>Reflection</a:t>
            </a:r>
            <a:r>
              <a:rPr lang="nl-NL" dirty="0" smtClean="0"/>
              <a:t> in </a:t>
            </a:r>
            <a:r>
              <a:rPr lang="nl-NL" dirty="0" err="1" smtClean="0"/>
              <a:t>action</a:t>
            </a:r>
            <a:endParaRPr lang="nl-NL" dirty="0" smtClean="0"/>
          </a:p>
          <a:p>
            <a:pPr lvl="1"/>
            <a:r>
              <a:rPr lang="nl-NL" dirty="0" smtClean="0"/>
              <a:t>Meedenken met behoud van eigen verantwoordelijkheid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Breekijzers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Sturen op resultaten vraagt om:</a:t>
            </a:r>
          </a:p>
          <a:p>
            <a:pPr lvl="1"/>
            <a:r>
              <a:rPr lang="nl-NL" dirty="0" smtClean="0"/>
              <a:t>Goede kwaliteitszorg</a:t>
            </a:r>
          </a:p>
          <a:p>
            <a:pPr lvl="2"/>
            <a:r>
              <a:rPr lang="nl-NL" dirty="0" smtClean="0"/>
              <a:t>Meten</a:t>
            </a:r>
          </a:p>
          <a:p>
            <a:pPr lvl="2"/>
            <a:r>
              <a:rPr lang="nl-NL" dirty="0" smtClean="0"/>
              <a:t>PDCA cyclus</a:t>
            </a:r>
          </a:p>
          <a:p>
            <a:pPr lvl="1"/>
            <a:r>
              <a:rPr lang="nl-NL" dirty="0" smtClean="0"/>
              <a:t>Goed leiderschap </a:t>
            </a:r>
          </a:p>
          <a:p>
            <a:pPr lvl="1"/>
            <a:r>
              <a:rPr lang="nl-NL" dirty="0" smtClean="0"/>
              <a:t>Een samenspel tussen die twee</a:t>
            </a:r>
          </a:p>
          <a:p>
            <a:pPr lvl="1"/>
            <a:r>
              <a:rPr lang="nl-NL" dirty="0" smtClean="0"/>
              <a:t>Gesprekstechniek MT</a:t>
            </a:r>
          </a:p>
          <a:p>
            <a:pPr lvl="2"/>
            <a:r>
              <a:rPr lang="nl-NL" dirty="0" err="1" smtClean="0"/>
              <a:t>Theory</a:t>
            </a:r>
            <a:r>
              <a:rPr lang="nl-NL" dirty="0" smtClean="0"/>
              <a:t> U (</a:t>
            </a:r>
            <a:r>
              <a:rPr lang="nl-NL" dirty="0" err="1" smtClean="0"/>
              <a:t>Senge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Alertheid op </a:t>
            </a:r>
            <a:r>
              <a:rPr lang="nl-NL" dirty="0" err="1" smtClean="0"/>
              <a:t>side</a:t>
            </a:r>
            <a:r>
              <a:rPr lang="nl-NL" dirty="0" smtClean="0"/>
              <a:t> </a:t>
            </a:r>
            <a:r>
              <a:rPr lang="nl-NL" dirty="0" err="1" smtClean="0"/>
              <a:t>effects</a:t>
            </a:r>
            <a:endParaRPr lang="nl-NL" dirty="0" smtClean="0"/>
          </a:p>
          <a:p>
            <a:pPr lvl="2"/>
            <a:r>
              <a:rPr lang="nl-NL" dirty="0" smtClean="0"/>
              <a:t>Verbeter je kwaliteit of alleen cijfers?</a:t>
            </a:r>
          </a:p>
          <a:p>
            <a:pPr lvl="2"/>
            <a:r>
              <a:rPr lang="nl-NL" dirty="0" smtClean="0"/>
              <a:t>Afrekencultuur </a:t>
            </a:r>
            <a:r>
              <a:rPr lang="nl-NL" dirty="0" smtClean="0">
                <a:sym typeface="Wingdings" pitchFamily="2" charset="2"/>
              </a:rPr>
              <a:t> doorstroom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DOEN WIJ DE GOEDE DINGEN?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DOEN WIJ DIE DINGEN GOED?</a:t>
            </a:r>
            <a:endParaRPr lang="nl-NL" dirty="0" smtClean="0"/>
          </a:p>
          <a:p>
            <a:pPr lvl="2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Alerts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Resultaat</a:t>
            </a:r>
            <a:endParaRPr lang="nl-NL" dirty="0"/>
          </a:p>
        </p:txBody>
      </p:sp>
      <p:pic>
        <p:nvPicPr>
          <p:cNvPr id="427" name="Afbeelding 42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99288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526</TotalTime>
  <Words>426</Words>
  <Application>Microsoft Office PowerPoint</Application>
  <PresentationFormat>Diavoorstelling (4:3)</PresentationFormat>
  <Paragraphs>105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Concours</vt:lpstr>
      <vt:lpstr>De bolletjes naar rechts</vt:lpstr>
      <vt:lpstr>Aanleiding AC</vt:lpstr>
      <vt:lpstr>Nu</vt:lpstr>
      <vt:lpstr>Route </vt:lpstr>
      <vt:lpstr>Waarom scoren wij slecht?</vt:lpstr>
      <vt:lpstr>Dia 6</vt:lpstr>
      <vt:lpstr>Breekijzers</vt:lpstr>
      <vt:lpstr>Alerts</vt:lpstr>
      <vt:lpstr>Resultaat</vt:lpstr>
      <vt:lpstr>Samenwerking APS-AC</vt:lpstr>
    </vt:vector>
  </TitlesOfParts>
  <Company>Amstelveen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bolletjes naar rechts</dc:title>
  <dc:creator>Mark Manders</dc:creator>
  <cp:lastModifiedBy>mmanders</cp:lastModifiedBy>
  <cp:revision>30</cp:revision>
  <dcterms:created xsi:type="dcterms:W3CDTF">2010-08-25T13:24:08Z</dcterms:created>
  <dcterms:modified xsi:type="dcterms:W3CDTF">2010-10-05T12:15:49Z</dcterms:modified>
</cp:coreProperties>
</file>