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5" r:id="rId4"/>
  </p:sldMasterIdLst>
  <p:notesMasterIdLst>
    <p:notesMasterId r:id="rId52"/>
  </p:notesMasterIdLst>
  <p:handoutMasterIdLst>
    <p:handoutMasterId r:id="rId5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305" r:id="rId19"/>
    <p:sldId id="271" r:id="rId20"/>
    <p:sldId id="306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307" r:id="rId36"/>
    <p:sldId id="308" r:id="rId37"/>
    <p:sldId id="290" r:id="rId38"/>
    <p:sldId id="291" r:id="rId39"/>
    <p:sldId id="292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318" r:id="rId50"/>
    <p:sldId id="319" r:id="rId51"/>
  </p:sldIdLst>
  <p:sldSz cx="9144000" cy="6858000" type="screen4x3"/>
  <p:notesSz cx="6858000" cy="973772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B1AC"/>
    <a:srgbClr val="4DAC26"/>
    <a:srgbClr val="FFB300"/>
    <a:srgbClr val="FF0000"/>
    <a:srgbClr val="0678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095" autoAdjust="0"/>
  </p:normalViewPr>
  <p:slideViewPr>
    <p:cSldViewPr>
      <p:cViewPr varScale="1">
        <p:scale>
          <a:sx n="104" d="100"/>
          <a:sy n="104" d="100"/>
        </p:scale>
        <p:origin x="-1188" y="-96"/>
      </p:cViewPr>
      <p:guideLst>
        <p:guide orient="horz" pos="2976"/>
        <p:guide pos="2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8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8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48843"/>
            <a:ext cx="2972421" cy="48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9248843"/>
            <a:ext cx="2972421" cy="48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9542B389-8EED-4315-989A-89A9AB1C3C3E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8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8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7275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626085"/>
            <a:ext cx="5485158" cy="438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48843"/>
            <a:ext cx="2972421" cy="48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9248843"/>
            <a:ext cx="2972421" cy="48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itchFamily="34" charset="0"/>
              </a:defRPr>
            </a:lvl1pPr>
          </a:lstStyle>
          <a:p>
            <a:fld id="{D946439A-EC47-49AB-BAD4-AB2AEE8F66EF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5000" y="2667000"/>
            <a:ext cx="6858000" cy="2633663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445125"/>
            <a:ext cx="6858000" cy="1108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1">
                <a:latin typeface="GillSans" pitchFamily="34" charset="0"/>
              </a:defRPr>
            </a:lvl1pPr>
          </a:lstStyle>
          <a:p>
            <a:r>
              <a:rPr lang="nl-NL"/>
              <a:t>Klik om naam in te voeren</a:t>
            </a:r>
          </a:p>
          <a:p>
            <a:r>
              <a:rPr lang="nl-NL"/>
              <a:t>Klik om datum in te voeren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514600"/>
            <a:ext cx="688975" cy="895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3CF3E-0CF5-4F97-8862-92F3B232785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866900" cy="5334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95400" y="381000"/>
            <a:ext cx="5448300" cy="5334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3E5F-69BA-48DC-B8C9-D9515728CFF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5000" y="2667000"/>
            <a:ext cx="6858000" cy="2633663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445125"/>
            <a:ext cx="6858000" cy="1108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1">
                <a:latin typeface="GillSans" pitchFamily="34" charset="0"/>
              </a:defRPr>
            </a:lvl1pPr>
          </a:lstStyle>
          <a:p>
            <a:r>
              <a:rPr lang="nl-NL"/>
              <a:t>Klik om naam in te voeren</a:t>
            </a:r>
          </a:p>
          <a:p>
            <a:r>
              <a:rPr lang="nl-NL"/>
              <a:t>Klik om datum in te voeren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514600"/>
            <a:ext cx="688975" cy="895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0426A-091D-4E74-BC00-2BCA9C19D06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808FC-B493-454E-AB71-1EF4CB06EB4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5400" y="12954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5A59-2061-4408-96BB-EB6AC8AF3A6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66C18-89C2-45D3-BBE1-9AFD189DE7C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C6B30-2846-4075-B7AC-B9740ABC349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758F3-8084-42F5-A3D2-8A2A59FB488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91B2D-5221-4202-87BD-20F0D42924B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D6BEB-384A-403C-AA13-D99E817A1AF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67444-6C53-43F4-9C89-B0EAD9C8124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4FC4C-2CB9-425C-8965-51F44CCAD82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866900" cy="5334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95400" y="381000"/>
            <a:ext cx="5448300" cy="5334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AA22E-B9F5-4454-B704-588C65CCB5E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5000" y="2667000"/>
            <a:ext cx="6858000" cy="2633663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445125"/>
            <a:ext cx="6858000" cy="1108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1">
                <a:latin typeface="GillSans" pitchFamily="34" charset="0"/>
              </a:defRPr>
            </a:lvl1pPr>
          </a:lstStyle>
          <a:p>
            <a:r>
              <a:rPr lang="nl-NL"/>
              <a:t>Klik om naam in te voeren</a:t>
            </a:r>
          </a:p>
          <a:p>
            <a:r>
              <a:rPr lang="nl-NL"/>
              <a:t>Klik om datum in te voeren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514600"/>
            <a:ext cx="688975" cy="895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B5DAD-25B6-4194-A213-40CEA1D5578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15677-8352-4C8F-ADB7-4CEB3CF4CBF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5400" y="12954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6805B-97A8-4691-A20D-45AF2CE8430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F00F6-3BAD-4C37-B368-4A7934DD395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12063-DD59-4AC8-A126-7EE2B292892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38AF3-6210-4B7E-9839-1E6F451A475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51137-2185-4429-B7FD-46DB1BD9B7E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02AB6-3133-416E-9E4E-3BA8E415C32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5507D-D1EA-4CF1-BAB8-E101EF3E6C2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89FA2-585F-4D6B-8437-C61C5768CF4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866900" cy="5334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95400" y="381000"/>
            <a:ext cx="5448300" cy="5334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E73E7-FDC7-4679-97DD-D07791950C9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5000" y="2667000"/>
            <a:ext cx="6858000" cy="2633663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445125"/>
            <a:ext cx="6858000" cy="1108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1">
                <a:latin typeface="GillSans" pitchFamily="34" charset="0"/>
              </a:defRPr>
            </a:lvl1pPr>
          </a:lstStyle>
          <a:p>
            <a:r>
              <a:rPr lang="nl-NL"/>
              <a:t>Klik om naam in te voeren</a:t>
            </a:r>
          </a:p>
          <a:p>
            <a:r>
              <a:rPr lang="nl-NL"/>
              <a:t>Klik om datum in te voeren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514600"/>
            <a:ext cx="688975" cy="895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B1A4D-2518-44E3-B70C-05477C2D224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562F0-8BBA-43F0-A4D8-199DADB5CE6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5400" y="12954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53040-E768-424F-9B65-0911306C30C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1220E-9637-4C1C-B683-7E82AC32D11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12701-F391-4DE1-AD01-079EE1D6C90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5400" y="12954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ADB33-9171-4241-8E12-762DBB31D50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FCE29-C730-48C6-B326-EB754C2EC8B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51B4-4CEE-4B95-957E-61805962927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E0DB2-46DA-4F28-9CC7-66DE87AC95F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0B178-C933-43B6-B9E9-D54FD722E0E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866900" cy="5334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95400" y="381000"/>
            <a:ext cx="5448300" cy="5334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347BD-4B58-44BA-8B93-D2BA0CCEF1E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56996-2A29-4FA1-A96E-C72BC50A0D2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D10B0-66DF-4079-902D-5B2AD1B5371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60CFC-CABD-4825-A0D9-0D0E9ADB0E3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7AACD-F45C-4FF8-AC94-BFEC3AD3F5E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6CE50-7817-45BA-A04E-7F7E7CA5940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75"/>
            <a:ext cx="9166225" cy="68738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810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295400"/>
            <a:ext cx="7467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Eerste niveau</a:t>
            </a:r>
            <a:endParaRPr lang="nl-NL" smtClean="0"/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22438" y="6096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27438" y="60960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096000"/>
            <a:ext cx="1862138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</a:defRPr>
            </a:lvl1pPr>
          </a:lstStyle>
          <a:p>
            <a:fld id="{549BCCAB-53E8-4A60-8CD6-7BBD9897B0F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5800" y="381000"/>
            <a:ext cx="347663" cy="450850"/>
          </a:xfrm>
          <a:prstGeom prst="rect">
            <a:avLst/>
          </a:prstGeom>
          <a:noFill/>
        </p:spPr>
      </p:pic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295400" y="381000"/>
            <a:ext cx="78613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rgbClr val="0678B3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35013" indent="-3683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Blip>
          <a:blip r:embed="rId14"/>
        </a:buBlip>
        <a:defRPr sz="2000">
          <a:solidFill>
            <a:schemeClr val="tx1"/>
          </a:solidFill>
          <a:latin typeface="+mn-lt"/>
        </a:defRPr>
      </a:lvl2pPr>
      <a:lvl3pPr marL="1104900" indent="-3683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 Black" pitchFamily="34" charset="0"/>
        <a:buChar char="−"/>
        <a:defRPr>
          <a:solidFill>
            <a:schemeClr val="tx1"/>
          </a:solidFill>
          <a:latin typeface="+mn-lt"/>
        </a:defRPr>
      </a:lvl3pPr>
      <a:lvl4pPr marL="1474788" indent="-3683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 2" pitchFamily="18" charset="2"/>
        <a:buChar char=""/>
        <a:defRPr>
          <a:solidFill>
            <a:schemeClr val="tx1"/>
          </a:solidFill>
          <a:latin typeface="+mn-lt"/>
        </a:defRPr>
      </a:lvl4pPr>
      <a:lvl5pPr marL="18446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5pPr>
      <a:lvl6pPr marL="23018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6pPr>
      <a:lvl7pPr marL="27590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7pPr>
      <a:lvl8pPr marL="32162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8pPr>
      <a:lvl9pPr marL="36734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3" cstate="print"/>
          <a:srcRect r="83893"/>
          <a:stretch>
            <a:fillRect/>
          </a:stretch>
        </p:blipFill>
        <p:spPr bwMode="auto">
          <a:xfrm>
            <a:off x="0" y="-15875"/>
            <a:ext cx="1476375" cy="6873875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810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295400"/>
            <a:ext cx="7467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Eerste niveau</a:t>
            </a:r>
            <a:endParaRPr lang="nl-NL" smtClean="0"/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22438" y="6096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27438" y="60960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096000"/>
            <a:ext cx="1862138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</a:defRPr>
            </a:lvl1pPr>
          </a:lstStyle>
          <a:p>
            <a:fld id="{8FCE85D2-A85D-4D28-ACEF-F4C3E92A5ACF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5800" y="381000"/>
            <a:ext cx="347663" cy="450850"/>
          </a:xfrm>
          <a:prstGeom prst="rect">
            <a:avLst/>
          </a:prstGeom>
          <a:noFill/>
        </p:spPr>
      </p:pic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295400" y="381000"/>
            <a:ext cx="78613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rgbClr val="0678B3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35013" indent="-368300" algn="l" rtl="0" fontAlgn="base">
        <a:spcBef>
          <a:spcPct val="20000"/>
        </a:spcBef>
        <a:spcAft>
          <a:spcPct val="0"/>
        </a:spcAft>
        <a:buFont typeface="Times" pitchFamily="18" charset="0"/>
        <a:buBlip>
          <a:blip r:embed="rId14"/>
        </a:buBlip>
        <a:defRPr sz="2000">
          <a:solidFill>
            <a:schemeClr val="tx1"/>
          </a:solidFill>
          <a:latin typeface="+mn-lt"/>
        </a:defRPr>
      </a:lvl2pPr>
      <a:lvl3pPr marL="1104900" indent="-3683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 Black" pitchFamily="34" charset="0"/>
        <a:buChar char="−"/>
        <a:defRPr>
          <a:solidFill>
            <a:schemeClr val="tx1"/>
          </a:solidFill>
          <a:latin typeface="+mn-lt"/>
        </a:defRPr>
      </a:lvl3pPr>
      <a:lvl4pPr marL="1474788" indent="-3683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 2" pitchFamily="18" charset="2"/>
        <a:buChar char=""/>
        <a:defRPr>
          <a:solidFill>
            <a:schemeClr val="tx1"/>
          </a:solidFill>
          <a:latin typeface="+mn-lt"/>
        </a:defRPr>
      </a:lvl4pPr>
      <a:lvl5pPr marL="1844675" indent="-1905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5pPr>
      <a:lvl6pPr marL="2301875" indent="-1905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6pPr>
      <a:lvl7pPr marL="2759075" indent="-1905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7pPr>
      <a:lvl8pPr marL="3216275" indent="-1905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8pPr>
      <a:lvl9pPr marL="3673475" indent="-1905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3" cstate="print"/>
          <a:srcRect l="56944"/>
          <a:stretch>
            <a:fillRect/>
          </a:stretch>
        </p:blipFill>
        <p:spPr bwMode="auto">
          <a:xfrm>
            <a:off x="5219700" y="-15875"/>
            <a:ext cx="3946525" cy="6873875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810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295400"/>
            <a:ext cx="7467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Eerste niveau</a:t>
            </a:r>
            <a:endParaRPr lang="nl-NL" smtClean="0"/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22438" y="6096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27438" y="60960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096000"/>
            <a:ext cx="1862138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</a:defRPr>
            </a:lvl1pPr>
          </a:lstStyle>
          <a:p>
            <a:fld id="{EEB5C33C-0DAA-499D-A969-7C6DE44E3D92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5800" y="381000"/>
            <a:ext cx="347663" cy="450850"/>
          </a:xfrm>
          <a:prstGeom prst="rect">
            <a:avLst/>
          </a:prstGeom>
          <a:noFill/>
        </p:spPr>
      </p:pic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295400" y="381000"/>
            <a:ext cx="78613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rgbClr val="0678B3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35013" indent="-3683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Blip>
          <a:blip r:embed="rId14"/>
        </a:buBlip>
        <a:defRPr sz="2000">
          <a:solidFill>
            <a:schemeClr val="tx1"/>
          </a:solidFill>
          <a:latin typeface="+mn-lt"/>
        </a:defRPr>
      </a:lvl2pPr>
      <a:lvl3pPr marL="1104900" indent="-3683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 Black" pitchFamily="34" charset="0"/>
        <a:buChar char="−"/>
        <a:defRPr>
          <a:solidFill>
            <a:schemeClr val="tx1"/>
          </a:solidFill>
          <a:latin typeface="+mn-lt"/>
        </a:defRPr>
      </a:lvl3pPr>
      <a:lvl4pPr marL="1474788" indent="-3683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 2" pitchFamily="18" charset="2"/>
        <a:buChar char=""/>
        <a:defRPr>
          <a:solidFill>
            <a:schemeClr val="tx1"/>
          </a:solidFill>
          <a:latin typeface="+mn-lt"/>
        </a:defRPr>
      </a:lvl4pPr>
      <a:lvl5pPr marL="18446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5pPr>
      <a:lvl6pPr marL="23018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6pPr>
      <a:lvl7pPr marL="27590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7pPr>
      <a:lvl8pPr marL="32162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8pPr>
      <a:lvl9pPr marL="36734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810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295400"/>
            <a:ext cx="7467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Eerste niveau</a:t>
            </a:r>
            <a:endParaRPr lang="nl-NL" smtClean="0"/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22438" y="6096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27438" y="60960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096000"/>
            <a:ext cx="1862138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</a:defRPr>
            </a:lvl1pPr>
          </a:lstStyle>
          <a:p>
            <a:fld id="{C22B4308-94FD-4F6E-9168-AB6A9EBBD8E4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" y="381000"/>
            <a:ext cx="347663" cy="450850"/>
          </a:xfrm>
          <a:prstGeom prst="rect">
            <a:avLst/>
          </a:prstGeom>
          <a:noFill/>
        </p:spPr>
      </p:pic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295400" y="381000"/>
            <a:ext cx="78613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illSans" pitchFamily="34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rgbClr val="0678B3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35013" indent="-3683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Blip>
          <a:blip r:embed="rId13"/>
        </a:buBlip>
        <a:defRPr sz="2000">
          <a:solidFill>
            <a:schemeClr val="tx1"/>
          </a:solidFill>
          <a:latin typeface="+mn-lt"/>
        </a:defRPr>
      </a:lvl2pPr>
      <a:lvl3pPr marL="1104900" indent="-3683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 Black" pitchFamily="34" charset="0"/>
        <a:buChar char="−"/>
        <a:defRPr>
          <a:solidFill>
            <a:schemeClr val="tx1"/>
          </a:solidFill>
          <a:latin typeface="+mn-lt"/>
        </a:defRPr>
      </a:lvl3pPr>
      <a:lvl4pPr marL="1474788" indent="-3683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 2" pitchFamily="18" charset="2"/>
        <a:buChar char=""/>
        <a:defRPr>
          <a:solidFill>
            <a:schemeClr val="tx1"/>
          </a:solidFill>
          <a:latin typeface="+mn-lt"/>
        </a:defRPr>
      </a:lvl4pPr>
      <a:lvl5pPr marL="18446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5pPr>
      <a:lvl6pPr marL="23018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6pPr>
      <a:lvl7pPr marL="27590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7pPr>
      <a:lvl8pPr marL="32162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8pPr>
      <a:lvl9pPr marL="3673475" indent="-1905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Kwaliteit onder controle</a:t>
            </a:r>
            <a:br>
              <a:rPr lang="nl-NL" dirty="0"/>
            </a:br>
            <a:endParaRPr lang="nl-NL" sz="2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Najaarsconferentie </a:t>
            </a:r>
          </a:p>
          <a:p>
            <a:r>
              <a:rPr lang="nl-NL"/>
              <a:t>Stichting Werkkring</a:t>
            </a:r>
          </a:p>
          <a:p>
            <a:r>
              <a:rPr lang="nl-NL"/>
              <a:t>donderdag 18 november 2010</a:t>
            </a:r>
          </a:p>
          <a:p>
            <a:endParaRPr lang="nl-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904875"/>
            <a:ext cx="732790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Linkerpijler: strategie en structuur</a:t>
            </a:r>
            <a:br>
              <a:rPr lang="nl-NL"/>
            </a:br>
            <a:endParaRPr lang="nl-NL"/>
          </a:p>
        </p:txBody>
      </p:sp>
      <p:sp>
        <p:nvSpPr>
          <p:cNvPr id="30723" name="Tijdelijke aanduiding voor inhoud 2"/>
          <p:cNvSpPr>
            <a:spLocks noGrp="1"/>
          </p:cNvSpPr>
          <p:nvPr>
            <p:ph idx="4294967295"/>
          </p:nvPr>
        </p:nvSpPr>
        <p:spPr/>
        <p:txBody>
          <a:bodyPr lIns="0" tIns="0" rIns="0" bIns="0"/>
          <a:lstStyle/>
          <a:p>
            <a:r>
              <a:rPr lang="nl-NL"/>
              <a:t>Strategie: doelstellingen</a:t>
            </a:r>
          </a:p>
          <a:p>
            <a:pPr>
              <a:buFont typeface="Wingdings" pitchFamily="2" charset="2"/>
              <a:buNone/>
            </a:pPr>
            <a:r>
              <a:rPr lang="nl-NL"/>
              <a:t>	visie -&gt; beleidsplan -&gt; ondernemingsplan -&gt; jaarplan</a:t>
            </a:r>
          </a:p>
          <a:p>
            <a:endParaRPr lang="nl-NL"/>
          </a:p>
          <a:p>
            <a:r>
              <a:rPr lang="nl-NL"/>
              <a:t>Structuur: taakuitvoering</a:t>
            </a:r>
          </a:p>
          <a:p>
            <a:pPr lvl="1"/>
            <a:r>
              <a:rPr lang="nl-NL"/>
              <a:t>strategisch</a:t>
            </a:r>
          </a:p>
          <a:p>
            <a:pPr lvl="1"/>
            <a:r>
              <a:rPr lang="nl-NL"/>
              <a:t>tactisch</a:t>
            </a:r>
          </a:p>
          <a:p>
            <a:pPr lvl="1"/>
            <a:r>
              <a:rPr lang="nl-NL"/>
              <a:t>operationeel</a:t>
            </a:r>
          </a:p>
        </p:txBody>
      </p:sp>
      <p:sp>
        <p:nvSpPr>
          <p:cNvPr id="30724" name="Tijdelijke aanduiding voor dianummer 3"/>
          <p:cNvSpPr txBox="1">
            <a:spLocks noGrp="1"/>
          </p:cNvSpPr>
          <p:nvPr/>
        </p:nvSpPr>
        <p:spPr bwMode="auto">
          <a:xfrm>
            <a:off x="425450" y="6586538"/>
            <a:ext cx="4064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1" hangingPunct="1"/>
            <a:fld id="{D8E6C066-4220-494C-A8E8-C9ADC84DCE30}" type="slidenum">
              <a:rPr lang="en-US" sz="800">
                <a:latin typeface="Arial" pitchFamily="34" charset="0"/>
              </a:rPr>
              <a:pPr eaLnBrk="1" hangingPunct="1"/>
              <a:t>11</a:t>
            </a:fld>
            <a:endParaRPr lang="en-US" sz="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Rechterpijler: methoden en technieken</a:t>
            </a:r>
            <a:br>
              <a:rPr lang="nl-NL"/>
            </a:br>
            <a:endParaRPr lang="nl-NL"/>
          </a:p>
        </p:txBody>
      </p:sp>
      <p:sp>
        <p:nvSpPr>
          <p:cNvPr id="31747" name="Tijdelijke aanduiding voor inhoud 2"/>
          <p:cNvSpPr>
            <a:spLocks noGrp="1"/>
          </p:cNvSpPr>
          <p:nvPr>
            <p:ph idx="4294967295"/>
          </p:nvPr>
        </p:nvSpPr>
        <p:spPr/>
        <p:txBody>
          <a:bodyPr lIns="0" tIns="0" rIns="0" bIns="0"/>
          <a:lstStyle/>
          <a:p>
            <a:r>
              <a:rPr lang="nl-NL" dirty="0" err="1" smtClean="0"/>
              <a:t>Faciliteringsinstrumenten</a:t>
            </a:r>
            <a:r>
              <a:rPr lang="nl-NL" dirty="0" smtClean="0"/>
              <a:t>: </a:t>
            </a:r>
            <a:endParaRPr lang="nl-NL" dirty="0"/>
          </a:p>
          <a:p>
            <a:pPr marL="742950" lvl="1" indent="-285750"/>
            <a:r>
              <a:rPr lang="nl-NL" dirty="0"/>
              <a:t>budget</a:t>
            </a:r>
          </a:p>
          <a:p>
            <a:pPr marL="742950" lvl="1" indent="-285750"/>
            <a:r>
              <a:rPr lang="nl-NL" dirty="0"/>
              <a:t>management info</a:t>
            </a:r>
          </a:p>
          <a:p>
            <a:pPr marL="742950" lvl="1" indent="-285750"/>
            <a:r>
              <a:rPr lang="nl-NL" dirty="0"/>
              <a:t>AO/IC</a:t>
            </a:r>
          </a:p>
          <a:p>
            <a:pPr marL="742950" lvl="1" indent="-285750"/>
            <a:r>
              <a:rPr lang="nl-NL" dirty="0" smtClean="0"/>
              <a:t>Rapportages</a:t>
            </a:r>
          </a:p>
          <a:p>
            <a:pPr marL="742950" lvl="1" indent="-285750"/>
            <a:r>
              <a:rPr lang="nl-NL" dirty="0" smtClean="0"/>
              <a:t>Handboeken</a:t>
            </a:r>
          </a:p>
          <a:p>
            <a:pPr marL="742950" lvl="1" indent="-285750"/>
            <a:r>
              <a:rPr lang="nl-NL" dirty="0" smtClean="0"/>
              <a:t>Protocollen</a:t>
            </a:r>
          </a:p>
          <a:p>
            <a:pPr marL="742950" lvl="1" indent="-285750"/>
            <a:r>
              <a:rPr lang="nl-NL" dirty="0" smtClean="0"/>
              <a:t>Formulieren</a:t>
            </a:r>
          </a:p>
          <a:p>
            <a:pPr marL="742950" lvl="1" indent="-285750"/>
            <a:r>
              <a:rPr lang="nl-NL" dirty="0" smtClean="0"/>
              <a:t>kwaliteitsdocumenten</a:t>
            </a:r>
            <a:endParaRPr lang="nl-NL" dirty="0"/>
          </a:p>
        </p:txBody>
      </p:sp>
      <p:sp>
        <p:nvSpPr>
          <p:cNvPr id="31748" name="Tijdelijke aanduiding voor dianummer 3"/>
          <p:cNvSpPr txBox="1">
            <a:spLocks noGrp="1"/>
          </p:cNvSpPr>
          <p:nvPr/>
        </p:nvSpPr>
        <p:spPr bwMode="auto">
          <a:xfrm>
            <a:off x="425450" y="6586538"/>
            <a:ext cx="4064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1" hangingPunct="1"/>
            <a:fld id="{D33ADA59-07DE-4A14-845E-B0B2D32C7ACE}" type="slidenum">
              <a:rPr lang="en-US" sz="800">
                <a:latin typeface="Arial" pitchFamily="34" charset="0"/>
              </a:rPr>
              <a:pPr eaLnBrk="1" hangingPunct="1"/>
              <a:t>12</a:t>
            </a:fld>
            <a:endParaRPr lang="en-US" sz="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Middelste pijler</a:t>
            </a:r>
          </a:p>
        </p:txBody>
      </p:sp>
      <p:sp>
        <p:nvSpPr>
          <p:cNvPr id="32771" name="Tijdelijke aanduiding voor inhoud 2"/>
          <p:cNvSpPr>
            <a:spLocks noGrp="1"/>
          </p:cNvSpPr>
          <p:nvPr>
            <p:ph idx="4294967295"/>
          </p:nvPr>
        </p:nvSpPr>
        <p:spPr/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nl-NL"/>
              <a:t>PDCA Cyclus:</a:t>
            </a:r>
          </a:p>
          <a:p>
            <a:pPr>
              <a:buFont typeface="Wingdings" pitchFamily="2" charset="2"/>
              <a:buNone/>
            </a:pPr>
            <a:r>
              <a:rPr lang="nl-NL"/>
              <a:t>P = doelstellingen concreet formuleren</a:t>
            </a:r>
          </a:p>
          <a:p>
            <a:pPr>
              <a:buFont typeface="Wingdings" pitchFamily="2" charset="2"/>
              <a:buNone/>
            </a:pPr>
            <a:r>
              <a:rPr lang="nl-NL"/>
              <a:t>D = formuleren maatregelen gericht op uitvoering</a:t>
            </a:r>
          </a:p>
          <a:p>
            <a:pPr>
              <a:buFont typeface="Wingdings" pitchFamily="2" charset="2"/>
              <a:buNone/>
            </a:pPr>
            <a:r>
              <a:rPr lang="nl-NL"/>
              <a:t>C = beheersing</a:t>
            </a:r>
          </a:p>
          <a:p>
            <a:pPr>
              <a:buFont typeface="Wingdings" pitchFamily="2" charset="2"/>
              <a:buNone/>
            </a:pPr>
            <a:r>
              <a:rPr lang="nl-NL"/>
              <a:t>A = bijsturing zodat doelstellingen geformuleerd worden</a:t>
            </a:r>
          </a:p>
        </p:txBody>
      </p:sp>
      <p:sp>
        <p:nvSpPr>
          <p:cNvPr id="32772" name="Tijdelijke aanduiding voor dianummer 3"/>
          <p:cNvSpPr txBox="1">
            <a:spLocks noGrp="1"/>
          </p:cNvSpPr>
          <p:nvPr/>
        </p:nvSpPr>
        <p:spPr bwMode="auto">
          <a:xfrm>
            <a:off x="425450" y="6586538"/>
            <a:ext cx="4064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1" hangingPunct="1"/>
            <a:fld id="{A083B5E3-9DA3-4EE2-90B1-F5A0B95B7765}" type="slidenum">
              <a:rPr lang="en-US" sz="800">
                <a:latin typeface="Arial" pitchFamily="34" charset="0"/>
              </a:rPr>
              <a:pPr eaLnBrk="1" hangingPunct="1"/>
              <a:t>13</a:t>
            </a:fld>
            <a:endParaRPr lang="en-US" sz="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42925"/>
            <a:ext cx="7100887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Voordelen goede kwaliteitscyclus:</a:t>
            </a:r>
            <a:br>
              <a:rPr lang="nl-NL"/>
            </a:br>
            <a:endParaRPr lang="nl-NL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Bewust van ontwikkelingen die invloed hebben op continuïteit en kwaliteit</a:t>
            </a:r>
          </a:p>
          <a:p>
            <a:r>
              <a:rPr lang="nl-NL"/>
              <a:t>Tijdig nemen van bedrijfsvoeringsmaatregelen</a:t>
            </a:r>
          </a:p>
          <a:p>
            <a:r>
              <a:rPr lang="nl-NL"/>
              <a:t>Benutten van kansen voor groei en ontwikkeling</a:t>
            </a:r>
          </a:p>
          <a:p>
            <a:r>
              <a:rPr lang="nl-NL"/>
              <a:t>Verdere professionalisering</a:t>
            </a:r>
          </a:p>
          <a:p>
            <a:r>
              <a:rPr lang="nl-NL"/>
              <a:t>Effectief omgaan met (overhead)kosten</a:t>
            </a:r>
          </a:p>
          <a:p>
            <a:r>
              <a:rPr lang="nl-NL"/>
              <a:t>Relevante management info (minder intuïtie bij belangrijke beslissingen) onderbouwing!</a:t>
            </a:r>
          </a:p>
          <a:p>
            <a:r>
              <a:rPr lang="nl-NL"/>
              <a:t>Meer wij gevoel, identiteit, duidelijkheid waar we staan en wat we willen</a:t>
            </a:r>
          </a:p>
          <a:p>
            <a:r>
              <a:rPr lang="nl-NL"/>
              <a:t>Transparantie stakeholders</a:t>
            </a:r>
          </a:p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Kwaliteitsmanagement; wat levert het op?</a:t>
            </a:r>
          </a:p>
        </p:txBody>
      </p:sp>
      <p:sp>
        <p:nvSpPr>
          <p:cNvPr id="35843" name="Tijdelijke aanduiding voor inhoud 2"/>
          <p:cNvSpPr>
            <a:spLocks noGrp="1"/>
          </p:cNvSpPr>
          <p:nvPr>
            <p:ph idx="4294967295"/>
          </p:nvPr>
        </p:nvSpPr>
        <p:spPr/>
        <p:txBody>
          <a:bodyPr lIns="0" tIns="0" rIns="0" bIns="0"/>
          <a:lstStyle/>
          <a:p>
            <a:r>
              <a:rPr lang="nl-NL"/>
              <a:t>Transparantie, vertrouwen naar buiten toe</a:t>
            </a:r>
          </a:p>
          <a:p>
            <a:r>
              <a:rPr lang="nl-NL"/>
              <a:t>Voldoen aan codes toezichthoudende instanties</a:t>
            </a:r>
          </a:p>
          <a:p>
            <a:r>
              <a:rPr lang="nl-NL"/>
              <a:t>Betrouwbaarheid naar binnen toe</a:t>
            </a:r>
          </a:p>
          <a:p>
            <a:r>
              <a:rPr lang="nl-NL"/>
              <a:t>Betere aansluiting PC-PDCA cyclus</a:t>
            </a:r>
          </a:p>
          <a:p>
            <a:r>
              <a:rPr lang="nl-NL"/>
              <a:t>KM krijgt plaats in organisatie</a:t>
            </a:r>
          </a:p>
          <a:p>
            <a:r>
              <a:rPr lang="nl-NL"/>
              <a:t>Beoordelen/optimaliseren procedures en risico’s</a:t>
            </a:r>
          </a:p>
          <a:p>
            <a:r>
              <a:rPr lang="nl-NL"/>
              <a:t>Borgen bedrijfseconomische integriteit</a:t>
            </a:r>
          </a:p>
          <a:p>
            <a:r>
              <a:rPr lang="nl-NL"/>
              <a:t>Borgen kwaliteit informatievoorziening</a:t>
            </a:r>
          </a:p>
          <a:p>
            <a:r>
              <a:rPr lang="nl-NL"/>
              <a:t>Beoordelen/verzorgen (financiële) verslaggeving</a:t>
            </a:r>
          </a:p>
          <a:p>
            <a:r>
              <a:rPr lang="nl-NL"/>
              <a:t>Risico’s monitoren</a:t>
            </a:r>
          </a:p>
          <a:p>
            <a:endParaRPr lang="nl-NL"/>
          </a:p>
        </p:txBody>
      </p:sp>
      <p:sp>
        <p:nvSpPr>
          <p:cNvPr id="35844" name="Tijdelijke aanduiding voor dianummer 3"/>
          <p:cNvSpPr txBox="1">
            <a:spLocks noGrp="1"/>
          </p:cNvSpPr>
          <p:nvPr/>
        </p:nvSpPr>
        <p:spPr bwMode="auto">
          <a:xfrm>
            <a:off x="425450" y="6586538"/>
            <a:ext cx="4064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1" hangingPunct="1"/>
            <a:fld id="{54C18184-FA6D-415E-BAD9-F2C4ED0EAABF}" type="slidenum">
              <a:rPr lang="en-US" sz="800">
                <a:latin typeface="Arial" pitchFamily="34" charset="0"/>
              </a:rPr>
              <a:pPr eaLnBrk="1" hangingPunct="1"/>
              <a:t>16</a:t>
            </a:fld>
            <a:endParaRPr lang="en-US" sz="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Sarbanes-oxley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nl-NL"/>
              <a:t>Het winnen van vertrouwen is veranderd van:</a:t>
            </a:r>
            <a:br>
              <a:rPr lang="nl-NL"/>
            </a:b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“Tell me, trust me”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naar</a:t>
            </a:r>
          </a:p>
          <a:p>
            <a:pPr>
              <a:buFont typeface="Wingdings" pitchFamily="2" charset="2"/>
              <a:buNone/>
            </a:pPr>
            <a:r>
              <a:rPr lang="en-US"/>
              <a:t>     “Show me”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nl-NL"/>
              <a:t>Nadruk op interne beheersings- en controlesystemen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jdelijke aanduiding voor inhoud 2"/>
          <p:cNvSpPr>
            <a:spLocks noGrp="1"/>
          </p:cNvSpPr>
          <p:nvPr>
            <p:ph idx="4294967295"/>
          </p:nvPr>
        </p:nvSpPr>
        <p:spPr/>
        <p:txBody>
          <a:bodyPr lIns="0" tIns="0" rIns="0" bIns="0"/>
          <a:lstStyle/>
          <a:p>
            <a:r>
              <a:rPr lang="nl-NL"/>
              <a:t>Intern: ICT, faciliteiten, staf</a:t>
            </a:r>
          </a:p>
          <a:p>
            <a:r>
              <a:rPr lang="nl-NL"/>
              <a:t>Intern: ondersteuning andere afdelingen</a:t>
            </a:r>
          </a:p>
          <a:p>
            <a:endParaRPr lang="nl-NL"/>
          </a:p>
          <a:p>
            <a:r>
              <a:rPr lang="nl-NL"/>
              <a:t>Extern: werkkring! (samenwerking)</a:t>
            </a:r>
          </a:p>
          <a:p>
            <a:pPr>
              <a:buFont typeface="Wingdings" pitchFamily="2" charset="2"/>
              <a:buNone/>
            </a:pPr>
            <a:endParaRPr lang="nl-NL"/>
          </a:p>
        </p:txBody>
      </p:sp>
      <p:sp>
        <p:nvSpPr>
          <p:cNvPr id="38916" name="Tijdelijke aanduiding voor dianummer 3"/>
          <p:cNvSpPr txBox="1">
            <a:spLocks noGrp="1"/>
          </p:cNvSpPr>
          <p:nvPr/>
        </p:nvSpPr>
        <p:spPr bwMode="auto">
          <a:xfrm>
            <a:off x="425450" y="6586538"/>
            <a:ext cx="4064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1" hangingPunct="1"/>
            <a:fld id="{5856F298-1C02-4810-AD8C-DB2871EE9AC3}" type="slidenum">
              <a:rPr lang="en-US" sz="800">
                <a:latin typeface="Arial" pitchFamily="34" charset="0"/>
              </a:rPr>
              <a:pPr eaLnBrk="1" hangingPunct="1"/>
              <a:t>18</a:t>
            </a:fld>
            <a:endParaRPr lang="en-US" sz="800">
              <a:latin typeface="Arial" pitchFamily="34" charset="0"/>
            </a:endParaRPr>
          </a:p>
        </p:txBody>
      </p:sp>
      <p:sp>
        <p:nvSpPr>
          <p:cNvPr id="38918" name="Titel 1"/>
          <p:cNvSpPr>
            <a:spLocks/>
          </p:cNvSpPr>
          <p:nvPr/>
        </p:nvSpPr>
        <p:spPr bwMode="auto">
          <a:xfrm>
            <a:off x="1295400" y="3810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nl-NL" sz="2800" b="1">
                <a:latin typeface="GillSans" pitchFamily="34" charset="0"/>
              </a:rPr>
              <a:t>Rol bedrijfsvoering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Rol bedrijfsvoering</a:t>
            </a:r>
          </a:p>
        </p:txBody>
      </p:sp>
      <p:sp>
        <p:nvSpPr>
          <p:cNvPr id="39939" name="Tijdelijke aanduiding voor inhoud 2"/>
          <p:cNvSpPr>
            <a:spLocks noGrp="1"/>
          </p:cNvSpPr>
          <p:nvPr>
            <p:ph idx="4294967295"/>
          </p:nvPr>
        </p:nvSpPr>
        <p:spPr/>
        <p:txBody>
          <a:bodyPr lIns="0" tIns="0" rIns="0" bIns="0"/>
          <a:lstStyle/>
          <a:p>
            <a:r>
              <a:rPr lang="nl-NL"/>
              <a:t>Praktisch, pragmatisch</a:t>
            </a:r>
          </a:p>
          <a:p>
            <a:r>
              <a:rPr lang="nl-NL"/>
              <a:t>Aansluiten bestaande werkwijze</a:t>
            </a:r>
          </a:p>
          <a:p>
            <a:r>
              <a:rPr lang="nl-NL"/>
              <a:t>Samen doen</a:t>
            </a:r>
          </a:p>
        </p:txBody>
      </p:sp>
      <p:sp>
        <p:nvSpPr>
          <p:cNvPr id="39940" name="Tijdelijke aanduiding voor dianummer 3"/>
          <p:cNvSpPr txBox="1">
            <a:spLocks noGrp="1"/>
          </p:cNvSpPr>
          <p:nvPr/>
        </p:nvSpPr>
        <p:spPr bwMode="auto">
          <a:xfrm>
            <a:off x="425450" y="6586538"/>
            <a:ext cx="4064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1" hangingPunct="1"/>
            <a:fld id="{98E8B9FC-7A7D-401D-9EC9-8D814321800C}" type="slidenum">
              <a:rPr lang="en-US" sz="800">
                <a:latin typeface="Arial" pitchFamily="34" charset="0"/>
              </a:rPr>
              <a:pPr eaLnBrk="1" hangingPunct="1"/>
              <a:t>19</a:t>
            </a:fld>
            <a:endParaRPr lang="en-US" sz="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Ontwikkelingen Wonen-Welzijn-Zorg</a:t>
            </a:r>
          </a:p>
        </p:txBody>
      </p:sp>
      <p:sp>
        <p:nvSpPr>
          <p:cNvPr id="21507" name="Tijdelijke aanduiding voor inhoud 2"/>
          <p:cNvSpPr>
            <a:spLocks noGrp="1"/>
          </p:cNvSpPr>
          <p:nvPr>
            <p:ph idx="4294967295"/>
          </p:nvPr>
        </p:nvSpPr>
        <p:spPr/>
        <p:txBody>
          <a:bodyPr lIns="0" tIns="0" rIns="0" bIns="0"/>
          <a:lstStyle/>
          <a:p>
            <a:r>
              <a:rPr lang="nl-NL" dirty="0"/>
              <a:t>Van algemene </a:t>
            </a:r>
            <a:r>
              <a:rPr lang="nl-NL" dirty="0" smtClean="0"/>
              <a:t>naar </a:t>
            </a:r>
            <a:r>
              <a:rPr lang="nl-NL" dirty="0"/>
              <a:t>projectfinanciering</a:t>
            </a:r>
          </a:p>
          <a:p>
            <a:r>
              <a:rPr lang="nl-NL" dirty="0"/>
              <a:t>Van collectief naar individueel recht </a:t>
            </a:r>
          </a:p>
          <a:p>
            <a:r>
              <a:rPr lang="nl-NL" dirty="0"/>
              <a:t>Van verzorgingsstaat naar participatiemaatschappij</a:t>
            </a:r>
          </a:p>
          <a:p>
            <a:r>
              <a:rPr lang="nl-NL" dirty="0"/>
              <a:t>Van centrale regie naar regie door cliënt en bestuur</a:t>
            </a:r>
          </a:p>
          <a:p>
            <a:r>
              <a:rPr lang="nl-NL" dirty="0"/>
              <a:t>Van sectoraal naar integraal </a:t>
            </a:r>
          </a:p>
          <a:p>
            <a:r>
              <a:rPr lang="nl-NL" dirty="0"/>
              <a:t>Van algemeen naar op maat </a:t>
            </a:r>
          </a:p>
          <a:p>
            <a:r>
              <a:rPr lang="nl-NL" dirty="0"/>
              <a:t>Participatie </a:t>
            </a:r>
          </a:p>
          <a:p>
            <a:endParaRPr lang="nl-NL" dirty="0"/>
          </a:p>
          <a:p>
            <a:endParaRPr lang="nl-NL" sz="1400" dirty="0"/>
          </a:p>
        </p:txBody>
      </p:sp>
      <p:sp>
        <p:nvSpPr>
          <p:cNvPr id="21508" name="Tijdelijke aanduiding voor dianummer 3"/>
          <p:cNvSpPr txBox="1">
            <a:spLocks noGrp="1"/>
          </p:cNvSpPr>
          <p:nvPr/>
        </p:nvSpPr>
        <p:spPr bwMode="auto">
          <a:xfrm>
            <a:off x="425450" y="6586538"/>
            <a:ext cx="4064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1" hangingPunct="1"/>
            <a:fld id="{31E05E78-388E-4CB9-A55E-4BC138C60876}" type="slidenum">
              <a:rPr lang="en-US" sz="800">
                <a:latin typeface="Arial" pitchFamily="34" charset="0"/>
              </a:rPr>
              <a:pPr eaLnBrk="1" hangingPunct="1"/>
              <a:t>2</a:t>
            </a:fld>
            <a:endParaRPr lang="en-US" sz="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Voorbeeld</a:t>
            </a:r>
          </a:p>
        </p:txBody>
      </p:sp>
      <p:sp>
        <p:nvSpPr>
          <p:cNvPr id="40963" name="Tijdelijke aanduiding voor inhoud 2"/>
          <p:cNvSpPr>
            <a:spLocks noGrp="1"/>
          </p:cNvSpPr>
          <p:nvPr>
            <p:ph idx="4294967295"/>
          </p:nvPr>
        </p:nvSpPr>
        <p:spPr/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nl-NL"/>
              <a:t>Kwaliteitsverbetering Ziekenhuis (2007)</a:t>
            </a:r>
          </a:p>
        </p:txBody>
      </p:sp>
      <p:sp>
        <p:nvSpPr>
          <p:cNvPr id="40964" name="Tijdelijke aanduiding voor dianummer 3"/>
          <p:cNvSpPr txBox="1">
            <a:spLocks noGrp="1"/>
          </p:cNvSpPr>
          <p:nvPr/>
        </p:nvSpPr>
        <p:spPr bwMode="auto">
          <a:xfrm>
            <a:off x="425450" y="6586538"/>
            <a:ext cx="4064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1" hangingPunct="1"/>
            <a:fld id="{72A018A8-BB32-4824-B65C-5165C414DE74}" type="slidenum">
              <a:rPr lang="en-US" sz="800">
                <a:latin typeface="Arial" pitchFamily="34" charset="0"/>
              </a:rPr>
              <a:pPr eaLnBrk="1" hangingPunct="1"/>
              <a:t>20</a:t>
            </a:fld>
            <a:endParaRPr lang="en-US" sz="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Kwaliteitszorg is: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nl-NL"/>
              <a:t>Terugdringen van verspillingen</a:t>
            </a:r>
          </a:p>
          <a:p>
            <a:r>
              <a:rPr lang="nl-NL"/>
              <a:t>Beheersing en voorspelbaarheid vergroten</a:t>
            </a:r>
          </a:p>
          <a:p>
            <a:r>
              <a:rPr lang="nl-NL"/>
              <a:t>Klantgericht naar buiten en naar binnen</a:t>
            </a:r>
          </a:p>
          <a:p>
            <a:r>
              <a:rPr lang="nl-NL"/>
              <a:t>Continu verbeteren</a:t>
            </a:r>
          </a:p>
          <a:p>
            <a:r>
              <a:rPr lang="nl-NL"/>
              <a:t>Cultuurverandering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Aandachtsgebieden INK</a:t>
            </a:r>
          </a:p>
        </p:txBody>
      </p:sp>
      <p:grpSp>
        <p:nvGrpSpPr>
          <p:cNvPr id="43046" name="Group 38"/>
          <p:cNvGrpSpPr>
            <a:grpSpLocks/>
          </p:cNvGrpSpPr>
          <p:nvPr/>
        </p:nvGrpSpPr>
        <p:grpSpPr bwMode="auto">
          <a:xfrm>
            <a:off x="971550" y="1844675"/>
            <a:ext cx="7162800" cy="3733800"/>
            <a:chOff x="612" y="1162"/>
            <a:chExt cx="4512" cy="2352"/>
          </a:xfrm>
        </p:grpSpPr>
        <p:grpSp>
          <p:nvGrpSpPr>
            <p:cNvPr id="43013" name="Group 5"/>
            <p:cNvGrpSpPr>
              <a:grpSpLocks/>
            </p:cNvGrpSpPr>
            <p:nvPr/>
          </p:nvGrpSpPr>
          <p:grpSpPr bwMode="auto">
            <a:xfrm>
              <a:off x="612" y="1162"/>
              <a:ext cx="4422" cy="1738"/>
              <a:chOff x="1417" y="6637"/>
              <a:chExt cx="8820" cy="3060"/>
            </a:xfrm>
          </p:grpSpPr>
          <p:sp>
            <p:nvSpPr>
              <p:cNvPr id="43014" name="Text Box 6"/>
              <p:cNvSpPr txBox="1">
                <a:spLocks noChangeArrowheads="1"/>
              </p:cNvSpPr>
              <p:nvPr/>
            </p:nvSpPr>
            <p:spPr bwMode="auto">
              <a:xfrm>
                <a:off x="8617" y="6637"/>
                <a:ext cx="1620" cy="30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50000"/>
                  </a:spcBef>
                </a:pPr>
                <a:endParaRPr lang="nl-NL" sz="1400" dirty="0">
                  <a:latin typeface="GillSans Light" pitchFamily="3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nl-NL" sz="1400" dirty="0">
                  <a:latin typeface="GillSans Light" pitchFamily="3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nl-NL" sz="1400" dirty="0">
                  <a:latin typeface="GillSans Light" pitchFamily="3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nl-NL" sz="1400" dirty="0">
                  <a:latin typeface="GillSans Light" pitchFamily="3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nl-NL" sz="1200" dirty="0">
                    <a:latin typeface="GillSans Light" pitchFamily="34" charset="0"/>
                  </a:rPr>
                  <a:t>Eindresultaten</a:t>
                </a:r>
              </a:p>
            </p:txBody>
          </p:sp>
          <p:sp>
            <p:nvSpPr>
              <p:cNvPr id="43015" name="Text Box 7"/>
              <p:cNvSpPr txBox="1">
                <a:spLocks noChangeArrowheads="1"/>
              </p:cNvSpPr>
              <p:nvPr/>
            </p:nvSpPr>
            <p:spPr bwMode="auto">
              <a:xfrm>
                <a:off x="3217" y="6637"/>
                <a:ext cx="16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nl-NL" sz="1400">
                    <a:latin typeface="GillSans Light" pitchFamily="34" charset="0"/>
                  </a:rPr>
                  <a:t>Medewerkers </a:t>
                </a:r>
              </a:p>
            </p:txBody>
          </p:sp>
          <p:sp>
            <p:nvSpPr>
              <p:cNvPr id="43016" name="Text Box 8"/>
              <p:cNvSpPr txBox="1">
                <a:spLocks noChangeArrowheads="1"/>
              </p:cNvSpPr>
              <p:nvPr/>
            </p:nvSpPr>
            <p:spPr bwMode="auto">
              <a:xfrm>
                <a:off x="3217" y="8797"/>
                <a:ext cx="16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nl-NL" sz="1400">
                    <a:latin typeface="GillSans Light" pitchFamily="34" charset="0"/>
                  </a:rPr>
                  <a:t>Middelen </a:t>
                </a:r>
              </a:p>
            </p:txBody>
          </p:sp>
          <p:sp>
            <p:nvSpPr>
              <p:cNvPr id="43017" name="Text Box 9"/>
              <p:cNvSpPr txBox="1">
                <a:spLocks noChangeArrowheads="1"/>
              </p:cNvSpPr>
              <p:nvPr/>
            </p:nvSpPr>
            <p:spPr bwMode="auto">
              <a:xfrm>
                <a:off x="3217" y="7717"/>
                <a:ext cx="16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nl-NL" sz="1400">
                    <a:latin typeface="GillSans Light" pitchFamily="34" charset="0"/>
                  </a:rPr>
                  <a:t>Strategie en beleid</a:t>
                </a:r>
              </a:p>
            </p:txBody>
          </p:sp>
          <p:sp>
            <p:nvSpPr>
              <p:cNvPr id="43018" name="Text Box 10"/>
              <p:cNvSpPr txBox="1">
                <a:spLocks noChangeArrowheads="1"/>
              </p:cNvSpPr>
              <p:nvPr/>
            </p:nvSpPr>
            <p:spPr bwMode="auto">
              <a:xfrm>
                <a:off x="1417" y="6637"/>
                <a:ext cx="1620" cy="30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50000"/>
                  </a:spcBef>
                </a:pPr>
                <a:endParaRPr lang="nl-NL" sz="1400">
                  <a:latin typeface="GillSans Light" pitchFamily="3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nl-NL" sz="1400">
                  <a:latin typeface="GillSans Light" pitchFamily="3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nl-NL" sz="1400">
                  <a:latin typeface="GillSans Light" pitchFamily="3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nl-NL" sz="1400">
                  <a:latin typeface="GillSans Light" pitchFamily="3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nl-NL" sz="1400">
                    <a:latin typeface="GillSans Light" pitchFamily="34" charset="0"/>
                  </a:rPr>
                  <a:t>Leiderschap </a:t>
                </a:r>
              </a:p>
            </p:txBody>
          </p:sp>
          <p:sp>
            <p:nvSpPr>
              <p:cNvPr id="43019" name="Text Box 11"/>
              <p:cNvSpPr txBox="1">
                <a:spLocks noChangeArrowheads="1"/>
              </p:cNvSpPr>
              <p:nvPr/>
            </p:nvSpPr>
            <p:spPr bwMode="auto">
              <a:xfrm>
                <a:off x="5017" y="6637"/>
                <a:ext cx="1620" cy="30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50000"/>
                  </a:spcBef>
                </a:pPr>
                <a:endParaRPr lang="nl-NL" sz="1400" dirty="0">
                  <a:latin typeface="GillSans Light" pitchFamily="3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nl-NL" sz="1400" dirty="0">
                  <a:latin typeface="GillSans Light" pitchFamily="3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nl-NL" sz="1400" dirty="0">
                  <a:latin typeface="GillSans Light" pitchFamily="3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nl-NL" sz="1400" dirty="0">
                  <a:latin typeface="GillSans Light" pitchFamily="3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nl-NL" sz="1400" dirty="0">
                    <a:latin typeface="GillSans Light" pitchFamily="34" charset="0"/>
                  </a:rPr>
                  <a:t>Processen </a:t>
                </a:r>
              </a:p>
            </p:txBody>
          </p:sp>
          <p:sp>
            <p:nvSpPr>
              <p:cNvPr id="43020" name="Text Box 12"/>
              <p:cNvSpPr txBox="1">
                <a:spLocks noChangeArrowheads="1"/>
              </p:cNvSpPr>
              <p:nvPr/>
            </p:nvSpPr>
            <p:spPr bwMode="auto">
              <a:xfrm>
                <a:off x="6817" y="8797"/>
                <a:ext cx="16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nl-NL" sz="1400">
                    <a:latin typeface="GillSans Light" pitchFamily="34" charset="0"/>
                  </a:rPr>
                  <a:t>Waardering maatschappij</a:t>
                </a:r>
              </a:p>
            </p:txBody>
          </p:sp>
          <p:sp>
            <p:nvSpPr>
              <p:cNvPr id="43021" name="Text Box 13"/>
              <p:cNvSpPr txBox="1">
                <a:spLocks noChangeArrowheads="1"/>
              </p:cNvSpPr>
              <p:nvPr/>
            </p:nvSpPr>
            <p:spPr bwMode="auto">
              <a:xfrm>
                <a:off x="6817" y="7717"/>
                <a:ext cx="16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nl-NL" sz="1400">
                    <a:latin typeface="GillSans Light" pitchFamily="34" charset="0"/>
                  </a:rPr>
                  <a:t>Waardering klanten en leveranciers </a:t>
                </a:r>
              </a:p>
            </p:txBody>
          </p:sp>
          <p:sp>
            <p:nvSpPr>
              <p:cNvPr id="43022" name="Text Box 14"/>
              <p:cNvSpPr txBox="1">
                <a:spLocks noChangeArrowheads="1"/>
              </p:cNvSpPr>
              <p:nvPr/>
            </p:nvSpPr>
            <p:spPr bwMode="auto">
              <a:xfrm>
                <a:off x="6817" y="6637"/>
                <a:ext cx="16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nl-NL" sz="1400">
                    <a:latin typeface="GillSans Light" pitchFamily="34" charset="0"/>
                  </a:rPr>
                  <a:t>Waardering medewerkers</a:t>
                </a:r>
              </a:p>
            </p:txBody>
          </p:sp>
        </p:grpSp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>
              <a:off x="1424" y="1469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>
              <a:off x="1424" y="2082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>
              <a:off x="1424" y="2696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>
              <a:off x="1875" y="1673"/>
              <a:ext cx="0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1875" y="2287"/>
              <a:ext cx="0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2327" y="1469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2327" y="2082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2327" y="2696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>
              <a:off x="3229" y="1469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32" name="Line 24"/>
            <p:cNvSpPr>
              <a:spLocks noChangeShapeType="1"/>
            </p:cNvSpPr>
            <p:nvPr/>
          </p:nvSpPr>
          <p:spPr bwMode="auto">
            <a:xfrm>
              <a:off x="3229" y="2082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33" name="Line 25"/>
            <p:cNvSpPr>
              <a:spLocks noChangeShapeType="1"/>
            </p:cNvSpPr>
            <p:nvPr/>
          </p:nvSpPr>
          <p:spPr bwMode="auto">
            <a:xfrm>
              <a:off x="3229" y="2696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34" name="Line 26"/>
            <p:cNvSpPr>
              <a:spLocks noChangeShapeType="1"/>
            </p:cNvSpPr>
            <p:nvPr/>
          </p:nvSpPr>
          <p:spPr bwMode="auto">
            <a:xfrm>
              <a:off x="3680" y="1673"/>
              <a:ext cx="0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35" name="Line 27"/>
            <p:cNvSpPr>
              <a:spLocks noChangeShapeType="1"/>
            </p:cNvSpPr>
            <p:nvPr/>
          </p:nvSpPr>
          <p:spPr bwMode="auto">
            <a:xfrm>
              <a:off x="3680" y="2287"/>
              <a:ext cx="0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36" name="Line 28"/>
            <p:cNvSpPr>
              <a:spLocks noChangeShapeType="1"/>
            </p:cNvSpPr>
            <p:nvPr/>
          </p:nvSpPr>
          <p:spPr bwMode="auto">
            <a:xfrm>
              <a:off x="4131" y="1469"/>
              <a:ext cx="9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37" name="Line 29"/>
            <p:cNvSpPr>
              <a:spLocks noChangeShapeType="1"/>
            </p:cNvSpPr>
            <p:nvPr/>
          </p:nvSpPr>
          <p:spPr bwMode="auto">
            <a:xfrm>
              <a:off x="4131" y="2082"/>
              <a:ext cx="9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38" name="Line 30"/>
            <p:cNvSpPr>
              <a:spLocks noChangeShapeType="1"/>
            </p:cNvSpPr>
            <p:nvPr/>
          </p:nvSpPr>
          <p:spPr bwMode="auto">
            <a:xfrm>
              <a:off x="4131" y="2696"/>
              <a:ext cx="9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39" name="Text Box 31"/>
            <p:cNvSpPr txBox="1">
              <a:spLocks noChangeArrowheads="1"/>
            </p:cNvSpPr>
            <p:nvPr/>
          </p:nvSpPr>
          <p:spPr bwMode="auto">
            <a:xfrm>
              <a:off x="702" y="3003"/>
              <a:ext cx="4332" cy="5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50000"/>
                </a:spcBef>
              </a:pPr>
              <a:r>
                <a:rPr lang="nl-NL" sz="1400" i="1">
                  <a:latin typeface="GillSans Light" pitchFamily="34" charset="0"/>
                </a:rPr>
                <a:t>  	Organisatiegebieden			Resultaatgebieden</a:t>
              </a:r>
            </a:p>
            <a:p>
              <a:pPr eaLnBrk="1" hangingPunct="1">
                <a:spcBef>
                  <a:spcPct val="50000"/>
                </a:spcBef>
              </a:pPr>
              <a:endParaRPr lang="nl-NL" sz="1400">
                <a:latin typeface="GillSans Light" pitchFamily="34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nl-NL" sz="1400">
                  <a:latin typeface="GillSans Light" pitchFamily="34" charset="0"/>
                </a:rPr>
                <a:t>          Leren en verbeteren</a:t>
              </a:r>
            </a:p>
          </p:txBody>
        </p:sp>
        <p:sp>
          <p:nvSpPr>
            <p:cNvPr id="43040" name="Line 32"/>
            <p:cNvSpPr>
              <a:spLocks noChangeShapeType="1"/>
            </p:cNvSpPr>
            <p:nvPr/>
          </p:nvSpPr>
          <p:spPr bwMode="auto">
            <a:xfrm>
              <a:off x="612" y="3207"/>
              <a:ext cx="261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41" name="Line 33"/>
            <p:cNvSpPr>
              <a:spLocks noChangeShapeType="1"/>
            </p:cNvSpPr>
            <p:nvPr/>
          </p:nvSpPr>
          <p:spPr bwMode="auto">
            <a:xfrm>
              <a:off x="3319" y="3207"/>
              <a:ext cx="18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42" name="Line 34"/>
            <p:cNvSpPr>
              <a:spLocks noChangeShapeType="1"/>
            </p:cNvSpPr>
            <p:nvPr/>
          </p:nvSpPr>
          <p:spPr bwMode="auto">
            <a:xfrm>
              <a:off x="4402" y="3207"/>
              <a:ext cx="0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43" name="Line 35"/>
            <p:cNvSpPr>
              <a:spLocks noChangeShapeType="1"/>
            </p:cNvSpPr>
            <p:nvPr/>
          </p:nvSpPr>
          <p:spPr bwMode="auto">
            <a:xfrm>
              <a:off x="1424" y="3412"/>
              <a:ext cx="10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44" name="Line 36"/>
            <p:cNvSpPr>
              <a:spLocks noChangeShapeType="1"/>
            </p:cNvSpPr>
            <p:nvPr/>
          </p:nvSpPr>
          <p:spPr bwMode="auto">
            <a:xfrm flipH="1">
              <a:off x="3590" y="3412"/>
              <a:ext cx="8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3045" name="Line 37"/>
            <p:cNvSpPr>
              <a:spLocks noChangeShapeType="1"/>
            </p:cNvSpPr>
            <p:nvPr/>
          </p:nvSpPr>
          <p:spPr bwMode="auto">
            <a:xfrm flipV="1">
              <a:off x="1424" y="3207"/>
              <a:ext cx="0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Vijf ontwikkelingsfasen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nl-NL"/>
              <a:t>Fase I: activiteit georiënteerd</a:t>
            </a:r>
          </a:p>
          <a:p>
            <a:r>
              <a:rPr lang="nl-NL"/>
              <a:t>Fase II: proces georiënteerd</a:t>
            </a:r>
          </a:p>
          <a:p>
            <a:r>
              <a:rPr lang="nl-NL"/>
              <a:t>Fase III: systeem georiënteerd</a:t>
            </a:r>
          </a:p>
          <a:p>
            <a:r>
              <a:rPr lang="nl-NL"/>
              <a:t>Fase IV: keten georiënteerd</a:t>
            </a:r>
          </a:p>
          <a:p>
            <a:r>
              <a:rPr lang="nl-NL"/>
              <a:t>Fase V: excelleren en transformeren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Kwaliteitsverbetering (1)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nl-NL"/>
              <a:t>Plan:</a:t>
            </a:r>
          </a:p>
          <a:p>
            <a:pPr lvl="1"/>
            <a:r>
              <a:rPr lang="nl-NL"/>
              <a:t>werkplan afdeling </a:t>
            </a:r>
          </a:p>
          <a:p>
            <a:pPr lvl="1">
              <a:buFont typeface="Times" pitchFamily="18" charset="0"/>
              <a:buNone/>
            </a:pPr>
            <a:endParaRPr lang="nl-NL"/>
          </a:p>
          <a:p>
            <a:r>
              <a:rPr lang="nl-NL"/>
              <a:t>Do:</a:t>
            </a:r>
          </a:p>
          <a:p>
            <a:pPr lvl="1"/>
            <a:r>
              <a:rPr lang="nl-NL"/>
              <a:t>ontwikkelen beleid/processen/werkwijzen </a:t>
            </a:r>
          </a:p>
          <a:p>
            <a:pPr lvl="1"/>
            <a:r>
              <a:rPr lang="nl-NL"/>
              <a:t>verbeteren processen: kwaliteitscirkels</a:t>
            </a:r>
          </a:p>
          <a:p>
            <a:pPr lvl="1"/>
            <a:r>
              <a:rPr lang="nl-NL"/>
              <a:t>uitvoeren</a:t>
            </a:r>
          </a:p>
          <a:p>
            <a:pPr lvl="1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Kwaliteitsverbetering (2)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nl-NL"/>
              <a:t>Check</a:t>
            </a:r>
          </a:p>
          <a:p>
            <a:pPr lvl="1"/>
            <a:r>
              <a:rPr lang="nl-NL"/>
              <a:t>kwaliteitsaudits: intern/extern</a:t>
            </a:r>
          </a:p>
          <a:p>
            <a:pPr lvl="1">
              <a:buFont typeface="Times" pitchFamily="18" charset="0"/>
              <a:buNone/>
            </a:pPr>
            <a:endParaRPr lang="nl-NL"/>
          </a:p>
          <a:p>
            <a:r>
              <a:rPr lang="nl-NL"/>
              <a:t>Act</a:t>
            </a:r>
          </a:p>
          <a:p>
            <a:pPr lvl="1"/>
            <a:r>
              <a:rPr lang="nl-NL"/>
              <a:t>aanpassen bestaande werkwijzen</a:t>
            </a:r>
          </a:p>
          <a:p>
            <a:pPr lvl="1"/>
            <a:r>
              <a:rPr lang="nl-NL"/>
              <a:t>verbeterprocessen: kwaliteitscirkels</a:t>
            </a:r>
          </a:p>
          <a:p>
            <a:pPr lvl="1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Kwaliteitsdocumenten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nl-NL"/>
              <a:t>Kwaliteitshandboek</a:t>
            </a:r>
          </a:p>
          <a:p>
            <a:r>
              <a:rPr lang="nl-NL"/>
              <a:t>Kwaliteitsregistraties</a:t>
            </a:r>
          </a:p>
          <a:p>
            <a:r>
              <a:rPr lang="nl-NL"/>
              <a:t>Handleidingen</a:t>
            </a:r>
          </a:p>
          <a:p>
            <a:r>
              <a:rPr lang="nl-NL"/>
              <a:t>Protocollen</a:t>
            </a:r>
          </a:p>
          <a:p>
            <a:r>
              <a:rPr lang="nl-NL"/>
              <a:t>Formulieren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Doelen documentensysteem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nl-NL"/>
              <a:t>Transparant maken van de organisatie</a:t>
            </a:r>
          </a:p>
          <a:p>
            <a:r>
              <a:rPr lang="nl-NL"/>
              <a:t>Informatieverstrekking</a:t>
            </a:r>
          </a:p>
          <a:p>
            <a:r>
              <a:rPr lang="nl-NL"/>
              <a:t>Middel om knelpunten op te sporen en te voorkomen</a:t>
            </a:r>
          </a:p>
          <a:p>
            <a:r>
              <a:rPr lang="nl-NL"/>
              <a:t>Aantoonbaarheid van het werken aan kwaliteit</a:t>
            </a:r>
          </a:p>
          <a:p>
            <a:r>
              <a:rPr lang="nl-NL"/>
              <a:t>Overdraagbaarheid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Eisen documentensysteem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nl-NL"/>
              <a:t>De juiste documenten (juiste opbouw)</a:t>
            </a:r>
          </a:p>
          <a:p>
            <a:r>
              <a:rPr lang="nl-NL"/>
              <a:t>Op de juiste plaats (rubricering)</a:t>
            </a:r>
          </a:p>
          <a:p>
            <a:r>
              <a:rPr lang="nl-NL"/>
              <a:t>Van de juiste functionaris (proceseigenaar)</a:t>
            </a:r>
          </a:p>
          <a:p>
            <a:r>
              <a:rPr lang="nl-NL"/>
              <a:t>Op een juiste wijze beheerd</a:t>
            </a:r>
          </a:p>
          <a:p>
            <a:pPr lvl="1"/>
            <a:r>
              <a:rPr lang="nl-NL"/>
              <a:t>goedkeuring en uitgifte</a:t>
            </a:r>
          </a:p>
          <a:p>
            <a:pPr lvl="1"/>
            <a:r>
              <a:rPr lang="nl-NL"/>
              <a:t>wijzigen en aanpassen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Kwaliteitsverbetering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nl-NL"/>
              <a:t>Twee aanpakken:</a:t>
            </a:r>
          </a:p>
          <a:p>
            <a:endParaRPr lang="nl-NL"/>
          </a:p>
          <a:p>
            <a:pPr lvl="1"/>
            <a:r>
              <a:rPr lang="nl-NL"/>
              <a:t>voor de voet weg: in het werk</a:t>
            </a:r>
          </a:p>
          <a:p>
            <a:pPr lvl="1"/>
            <a:r>
              <a:rPr lang="nl-NL"/>
              <a:t>systematisch: kwaliteitscirkel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2500"/>
              <a:t>Kader en omgeving Wonen-Welzijn-Zorg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Versobering budgetten</a:t>
            </a:r>
          </a:p>
          <a:p>
            <a:r>
              <a:rPr lang="nl-NL" dirty="0"/>
              <a:t>Bezuinigingen</a:t>
            </a:r>
          </a:p>
          <a:p>
            <a:r>
              <a:rPr lang="nl-NL" dirty="0"/>
              <a:t>Toename taken</a:t>
            </a:r>
          </a:p>
          <a:p>
            <a:r>
              <a:rPr lang="nl-NL" dirty="0"/>
              <a:t>Arbeidskrapte</a:t>
            </a:r>
          </a:p>
          <a:p>
            <a:r>
              <a:rPr lang="nl-NL" dirty="0"/>
              <a:t>Toename vraag </a:t>
            </a:r>
            <a:endParaRPr lang="nl-NL" dirty="0" smtClean="0"/>
          </a:p>
          <a:p>
            <a:r>
              <a:rPr lang="nl-NL" dirty="0" smtClean="0"/>
              <a:t>Technologie</a:t>
            </a:r>
            <a:endParaRPr lang="nl-NL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Kwaliteitscirkel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pPr marL="0" indent="0">
              <a:buFont typeface="Wingdings" pitchFamily="2" charset="2"/>
              <a:buNone/>
            </a:pPr>
            <a:r>
              <a:rPr lang="nl-NL"/>
              <a:t>Een </a:t>
            </a:r>
            <a:r>
              <a:rPr lang="nl-NL" b="1"/>
              <a:t>groep</a:t>
            </a:r>
            <a:r>
              <a:rPr lang="nl-NL"/>
              <a:t> van 4-6 medewerkers die in hun </a:t>
            </a:r>
            <a:r>
              <a:rPr lang="nl-NL" b="1"/>
              <a:t>werksituatie </a:t>
            </a:r>
            <a:r>
              <a:rPr lang="nl-NL"/>
              <a:t>met elkaar samenwerken en die </a:t>
            </a:r>
            <a:r>
              <a:rPr lang="nl-NL" b="1"/>
              <a:t>vrijwillig</a:t>
            </a:r>
            <a:r>
              <a:rPr lang="nl-NL"/>
              <a:t> in een </a:t>
            </a:r>
            <a:r>
              <a:rPr lang="nl-NL" b="1"/>
              <a:t>afgebakende periode</a:t>
            </a:r>
            <a:r>
              <a:rPr lang="nl-NL"/>
              <a:t> regelmatig bijeenkomen om een bepaald </a:t>
            </a:r>
            <a:r>
              <a:rPr lang="nl-NL" b="1"/>
              <a:t>praktijkprobleem</a:t>
            </a:r>
            <a:r>
              <a:rPr lang="nl-NL"/>
              <a:t> op </a:t>
            </a:r>
            <a:r>
              <a:rPr lang="nl-NL" b="1"/>
              <a:t>systematische wijze</a:t>
            </a:r>
            <a:r>
              <a:rPr lang="nl-NL"/>
              <a:t> te analyseren en op te lossen.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Waarom kiezen voor Kwaliteitscirkel?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nl-NL"/>
              <a:t>Samen, discipline overstijgend</a:t>
            </a:r>
          </a:p>
          <a:p>
            <a:r>
              <a:rPr lang="nl-NL"/>
              <a:t>Bottom up: eigen oplossing</a:t>
            </a:r>
          </a:p>
          <a:p>
            <a:r>
              <a:rPr lang="nl-NL"/>
              <a:t>Iedereen kan meedoen (ervaringsdeskundigheid)</a:t>
            </a:r>
          </a:p>
          <a:p>
            <a:r>
              <a:rPr lang="nl-NL"/>
              <a:t>Eerst denken, dan doen (ready-fire-aim)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Stappenplan kwaliteitscirkel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nl-NL"/>
              <a:t>1. afbakening van het thema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nl-NL"/>
              <a:t>2. vaststelling huidige situatie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nl-NL"/>
              <a:t>3. bepalen knelpunten en tekortkomingen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nl-NL"/>
              <a:t>4. bepalen pakket van eisen en doelen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nl-NL"/>
              <a:t>5. beeldvorming nieuwe situatie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nl-NL"/>
              <a:t>6. formuleren overbruggingsvoorstellen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nl-NL"/>
              <a:t>7. schrijven kwaliteitsprofiel</a:t>
            </a:r>
          </a:p>
          <a:p>
            <a:endParaRPr lang="nl-NL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Toepassing Kwaliteitsverbetering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Benoem een knelpunt binnen de afdeling</a:t>
            </a:r>
          </a:p>
          <a:p>
            <a:r>
              <a:rPr lang="nl-NL"/>
              <a:t>Doorloop stap 1, 2, 3 van kwaliteitscirkel</a:t>
            </a:r>
          </a:p>
          <a:p>
            <a:r>
              <a:rPr lang="nl-NL"/>
              <a:t>Terugkoppeling in de groep</a:t>
            </a:r>
          </a:p>
          <a:p>
            <a:endParaRPr lang="nl-NL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Kwaliteitsaudit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pPr marL="0" indent="0">
              <a:buFont typeface="Wingdings" pitchFamily="2" charset="2"/>
              <a:buNone/>
            </a:pPr>
            <a:r>
              <a:rPr lang="nl-NL"/>
              <a:t>Een </a:t>
            </a:r>
            <a:r>
              <a:rPr lang="nl-NL" b="1"/>
              <a:t>systematisch</a:t>
            </a:r>
            <a:r>
              <a:rPr lang="nl-NL"/>
              <a:t> en </a:t>
            </a:r>
            <a:r>
              <a:rPr lang="nl-NL" b="1"/>
              <a:t>onafhankelijk</a:t>
            </a:r>
            <a:r>
              <a:rPr lang="nl-NL"/>
              <a:t> onderzoek om te bepalen of de </a:t>
            </a:r>
            <a:r>
              <a:rPr lang="nl-NL" b="1"/>
              <a:t>(kwaliteits)activiteiten</a:t>
            </a:r>
            <a:r>
              <a:rPr lang="nl-NL"/>
              <a:t> en de </a:t>
            </a:r>
            <a:r>
              <a:rPr lang="nl-NL" b="1"/>
              <a:t>resultaten</a:t>
            </a:r>
            <a:r>
              <a:rPr lang="nl-NL"/>
              <a:t> hiervan overeenkomen met de </a:t>
            </a:r>
            <a:r>
              <a:rPr lang="nl-NL" b="1"/>
              <a:t>vastgelegde regelingen</a:t>
            </a:r>
            <a:r>
              <a:rPr lang="nl-NL"/>
              <a:t> en of deze laatste </a:t>
            </a:r>
            <a:r>
              <a:rPr lang="nl-NL" b="1"/>
              <a:t>doeltreffend</a:t>
            </a:r>
            <a:r>
              <a:rPr lang="nl-NL"/>
              <a:t> ten uitvoer zijn gebracht, alsmede </a:t>
            </a:r>
            <a:r>
              <a:rPr lang="nl-NL" b="1"/>
              <a:t>geschikt</a:t>
            </a:r>
            <a:r>
              <a:rPr lang="nl-NL"/>
              <a:t> zijn voor het bereiken van de doelstellingen.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el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Kwaliteit leven</a:t>
            </a:r>
          </a:p>
        </p:txBody>
      </p:sp>
      <p:sp>
        <p:nvSpPr>
          <p:cNvPr id="56323" name="Tijdelijke aanduiding voor inhoud 2"/>
          <p:cNvSpPr>
            <a:spLocks noGrp="1"/>
          </p:cNvSpPr>
          <p:nvPr>
            <p:ph idx="4294967295"/>
          </p:nvPr>
        </p:nvSpPr>
        <p:spPr/>
        <p:txBody>
          <a:bodyPr lIns="0" tIns="0" rIns="0" bIns="0"/>
          <a:lstStyle/>
          <a:p>
            <a:r>
              <a:rPr lang="nl-NL"/>
              <a:t>Kl = ( Kz + Kwe + Kwo) R</a:t>
            </a:r>
          </a:p>
        </p:txBody>
      </p:sp>
      <p:sp>
        <p:nvSpPr>
          <p:cNvPr id="56324" name="Tijdelijke aanduiding voor dianummer 3"/>
          <p:cNvSpPr txBox="1">
            <a:spLocks noGrp="1"/>
          </p:cNvSpPr>
          <p:nvPr/>
        </p:nvSpPr>
        <p:spPr bwMode="auto">
          <a:xfrm>
            <a:off x="425450" y="6586538"/>
            <a:ext cx="4064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1" hangingPunct="1"/>
            <a:fld id="{E3CE0251-FA8B-4AF7-A0E3-07CA80790D52}" type="slidenum">
              <a:rPr lang="en-US" sz="800">
                <a:latin typeface="Arial" pitchFamily="34" charset="0"/>
              </a:rPr>
              <a:pPr eaLnBrk="1" hangingPunct="1"/>
              <a:t>35</a:t>
            </a:fld>
            <a:endParaRPr lang="en-US" sz="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el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Kwaliteit Onderwijs</a:t>
            </a:r>
          </a:p>
        </p:txBody>
      </p:sp>
      <p:sp>
        <p:nvSpPr>
          <p:cNvPr id="57347" name="Tijdelijke aanduiding voor inhoud 2"/>
          <p:cNvSpPr>
            <a:spLocks noGrp="1"/>
          </p:cNvSpPr>
          <p:nvPr>
            <p:ph idx="4294967295"/>
          </p:nvPr>
        </p:nvSpPr>
        <p:spPr/>
        <p:txBody>
          <a:bodyPr lIns="0" tIns="0" rIns="0" bIns="0"/>
          <a:lstStyle/>
          <a:p>
            <a:r>
              <a:rPr lang="nl-NL"/>
              <a:t>Ko = (K? + K? + K?) x?</a:t>
            </a:r>
          </a:p>
          <a:p>
            <a:endParaRPr lang="nl-NL"/>
          </a:p>
          <a:p>
            <a:r>
              <a:rPr lang="nl-NL"/>
              <a:t>Kwk = ?</a:t>
            </a:r>
          </a:p>
        </p:txBody>
      </p:sp>
      <p:sp>
        <p:nvSpPr>
          <p:cNvPr id="57348" name="Tijdelijke aanduiding voor dianummer 3"/>
          <p:cNvSpPr txBox="1">
            <a:spLocks noGrp="1"/>
          </p:cNvSpPr>
          <p:nvPr/>
        </p:nvSpPr>
        <p:spPr bwMode="auto">
          <a:xfrm>
            <a:off x="425450" y="6586538"/>
            <a:ext cx="4064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1" hangingPunct="1"/>
            <a:fld id="{C678A43F-DF43-4406-A949-2A41E2DCA97C}" type="slidenum">
              <a:rPr lang="en-US" sz="800">
                <a:latin typeface="Arial" pitchFamily="34" charset="0"/>
              </a:rPr>
              <a:pPr eaLnBrk="1" hangingPunct="1"/>
              <a:t>36</a:t>
            </a:fld>
            <a:endParaRPr lang="en-US" sz="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Kwaliteit is mensenwerk</a:t>
            </a:r>
          </a:p>
        </p:txBody>
      </p:sp>
      <p:sp>
        <p:nvSpPr>
          <p:cNvPr id="87044" name="AutoShape 9"/>
          <p:cNvSpPr>
            <a:spLocks noChangeArrowheads="1"/>
          </p:cNvSpPr>
          <p:nvPr/>
        </p:nvSpPr>
        <p:spPr bwMode="auto">
          <a:xfrm>
            <a:off x="5334000" y="1905000"/>
            <a:ext cx="3200400" cy="3048000"/>
          </a:xfrm>
          <a:prstGeom prst="smileyFace">
            <a:avLst>
              <a:gd name="adj" fmla="val 4653"/>
            </a:avLst>
          </a:prstGeom>
          <a:solidFill>
            <a:srgbClr val="0678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2800" b="1">
                <a:solidFill>
                  <a:schemeClr val="tx2"/>
                </a:solidFill>
                <a:latin typeface="GillSans Light" pitchFamily="34" charset="0"/>
              </a:rPr>
              <a:t>bedrijfsvoering</a:t>
            </a:r>
          </a:p>
        </p:txBody>
      </p:sp>
      <p:sp>
        <p:nvSpPr>
          <p:cNvPr id="87046" name="Rectangle 3"/>
          <p:cNvSpPr>
            <a:spLocks noChangeArrowheads="1"/>
          </p:cNvSpPr>
          <p:nvPr/>
        </p:nvSpPr>
        <p:spPr bwMode="auto">
          <a:xfrm>
            <a:off x="684213" y="2349500"/>
            <a:ext cx="3906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sz="3200" b="1">
                <a:solidFill>
                  <a:srgbClr val="0678B3"/>
                </a:solidFill>
                <a:latin typeface="GillSans Light" pitchFamily="34" charset="0"/>
              </a:rPr>
              <a:t>kwaliteitsmanagement</a:t>
            </a:r>
          </a:p>
        </p:txBody>
      </p:sp>
      <p:sp>
        <p:nvSpPr>
          <p:cNvPr id="87047" name="Line 4"/>
          <p:cNvSpPr>
            <a:spLocks noChangeShapeType="1"/>
          </p:cNvSpPr>
          <p:nvPr/>
        </p:nvSpPr>
        <p:spPr bwMode="auto">
          <a:xfrm flipV="1">
            <a:off x="2513013" y="2932113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87048" name="Line 5"/>
          <p:cNvSpPr>
            <a:spLocks noChangeShapeType="1"/>
          </p:cNvSpPr>
          <p:nvPr/>
        </p:nvSpPr>
        <p:spPr bwMode="auto">
          <a:xfrm>
            <a:off x="3503613" y="3008313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87049" name="Rectangle 10"/>
          <p:cNvSpPr>
            <a:spLocks noChangeArrowheads="1"/>
          </p:cNvSpPr>
          <p:nvPr/>
        </p:nvSpPr>
        <p:spPr bwMode="auto">
          <a:xfrm>
            <a:off x="684213" y="4868863"/>
            <a:ext cx="5099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sz="3200" b="1">
                <a:solidFill>
                  <a:srgbClr val="FF0000"/>
                </a:solidFill>
                <a:latin typeface="GillSans Light" pitchFamily="34" charset="0"/>
              </a:rPr>
              <a:t>HRM/organisatieontwikkeling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Kwaliteit staat niet op zichzelf</a:t>
            </a:r>
          </a:p>
        </p:txBody>
      </p:sp>
      <p:sp>
        <p:nvSpPr>
          <p:cNvPr id="88069" name="AutoShape 5"/>
          <p:cNvSpPr>
            <a:spLocks noChangeAspect="1" noChangeArrowheads="1" noTextEdit="1"/>
          </p:cNvSpPr>
          <p:nvPr/>
        </p:nvSpPr>
        <p:spPr bwMode="auto">
          <a:xfrm>
            <a:off x="1330325" y="1557338"/>
            <a:ext cx="6629400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1327150" y="1560513"/>
            <a:ext cx="6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nl-NL" sz="2000">
                <a:solidFill>
                  <a:srgbClr val="000000"/>
                </a:solidFill>
                <a:latin typeface="GillSans Light" pitchFamily="34" charset="0"/>
              </a:rPr>
              <a:t> </a:t>
            </a:r>
            <a:endParaRPr lang="nl-NL" sz="2000">
              <a:latin typeface="GillSans Light" pitchFamily="34" charset="0"/>
            </a:endParaRPr>
          </a:p>
        </p:txBody>
      </p:sp>
      <p:sp>
        <p:nvSpPr>
          <p:cNvPr id="88071" name="Oval 7"/>
          <p:cNvSpPr>
            <a:spLocks noChangeArrowheads="1"/>
          </p:cNvSpPr>
          <p:nvPr/>
        </p:nvSpPr>
        <p:spPr bwMode="auto">
          <a:xfrm>
            <a:off x="3536950" y="1628775"/>
            <a:ext cx="2212975" cy="1947863"/>
          </a:xfrm>
          <a:prstGeom prst="ellipse">
            <a:avLst/>
          </a:prstGeom>
          <a:solidFill>
            <a:srgbClr val="FF0000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8072" name="Oval 8"/>
          <p:cNvSpPr>
            <a:spLocks noChangeArrowheads="1"/>
          </p:cNvSpPr>
          <p:nvPr/>
        </p:nvSpPr>
        <p:spPr bwMode="auto">
          <a:xfrm>
            <a:off x="1352550" y="3597275"/>
            <a:ext cx="2212975" cy="2124075"/>
          </a:xfrm>
          <a:prstGeom prst="ellipse">
            <a:avLst/>
          </a:prstGeom>
          <a:solidFill>
            <a:srgbClr val="0678B3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8073" name="Oval 9"/>
          <p:cNvSpPr>
            <a:spLocks noChangeArrowheads="1"/>
          </p:cNvSpPr>
          <p:nvPr/>
        </p:nvSpPr>
        <p:spPr bwMode="auto">
          <a:xfrm>
            <a:off x="5588000" y="3597275"/>
            <a:ext cx="2212975" cy="2124075"/>
          </a:xfrm>
          <a:prstGeom prst="ellipse">
            <a:avLst/>
          </a:prstGeom>
          <a:solidFill>
            <a:srgbClr val="4DAC26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grpSp>
        <p:nvGrpSpPr>
          <p:cNvPr id="88074" name="Group 10"/>
          <p:cNvGrpSpPr>
            <a:grpSpLocks/>
          </p:cNvGrpSpPr>
          <p:nvPr/>
        </p:nvGrpSpPr>
        <p:grpSpPr bwMode="auto">
          <a:xfrm>
            <a:off x="3746500" y="5251450"/>
            <a:ext cx="1841500" cy="230188"/>
            <a:chOff x="2362" y="3151"/>
            <a:chExt cx="1160" cy="145"/>
          </a:xfrm>
        </p:grpSpPr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>
              <a:off x="2508" y="3222"/>
              <a:ext cx="86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8076" name="Freeform 12"/>
            <p:cNvSpPr>
              <a:spLocks/>
            </p:cNvSpPr>
            <p:nvPr/>
          </p:nvSpPr>
          <p:spPr bwMode="auto">
            <a:xfrm>
              <a:off x="2362" y="3151"/>
              <a:ext cx="153" cy="145"/>
            </a:xfrm>
            <a:custGeom>
              <a:avLst/>
              <a:gdLst/>
              <a:ahLst/>
              <a:cxnLst>
                <a:cxn ang="0">
                  <a:pos x="153" y="0"/>
                </a:cxn>
                <a:cxn ang="0">
                  <a:pos x="0" y="73"/>
                </a:cxn>
                <a:cxn ang="0">
                  <a:pos x="153" y="145"/>
                </a:cxn>
                <a:cxn ang="0">
                  <a:pos x="153" y="0"/>
                </a:cxn>
              </a:cxnLst>
              <a:rect l="0" t="0" r="r" b="b"/>
              <a:pathLst>
                <a:path w="153" h="145">
                  <a:moveTo>
                    <a:pt x="153" y="0"/>
                  </a:moveTo>
                  <a:lnTo>
                    <a:pt x="0" y="73"/>
                  </a:lnTo>
                  <a:lnTo>
                    <a:pt x="153" y="145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8077" name="Freeform 13"/>
            <p:cNvSpPr>
              <a:spLocks/>
            </p:cNvSpPr>
            <p:nvPr/>
          </p:nvSpPr>
          <p:spPr bwMode="auto">
            <a:xfrm>
              <a:off x="3371" y="3151"/>
              <a:ext cx="151" cy="145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151" y="73"/>
                </a:cxn>
                <a:cxn ang="0">
                  <a:pos x="0" y="0"/>
                </a:cxn>
                <a:cxn ang="0">
                  <a:pos x="0" y="145"/>
                </a:cxn>
              </a:cxnLst>
              <a:rect l="0" t="0" r="r" b="b"/>
              <a:pathLst>
                <a:path w="151" h="145">
                  <a:moveTo>
                    <a:pt x="0" y="145"/>
                  </a:moveTo>
                  <a:lnTo>
                    <a:pt x="151" y="73"/>
                  </a:lnTo>
                  <a:lnTo>
                    <a:pt x="0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88078" name="Group 14"/>
          <p:cNvGrpSpPr>
            <a:grpSpLocks/>
          </p:cNvGrpSpPr>
          <p:nvPr/>
        </p:nvGrpSpPr>
        <p:grpSpPr bwMode="auto">
          <a:xfrm>
            <a:off x="5772150" y="2894013"/>
            <a:ext cx="736600" cy="706437"/>
            <a:chOff x="3638" y="1666"/>
            <a:chExt cx="464" cy="445"/>
          </a:xfrm>
        </p:grpSpPr>
        <p:sp>
          <p:nvSpPr>
            <p:cNvPr id="88079" name="Line 15"/>
            <p:cNvSpPr>
              <a:spLocks noChangeShapeType="1"/>
            </p:cNvSpPr>
            <p:nvPr/>
          </p:nvSpPr>
          <p:spPr bwMode="auto">
            <a:xfrm>
              <a:off x="3740" y="1761"/>
              <a:ext cx="260" cy="25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8080" name="Freeform 16"/>
            <p:cNvSpPr>
              <a:spLocks/>
            </p:cNvSpPr>
            <p:nvPr/>
          </p:nvSpPr>
          <p:spPr bwMode="auto">
            <a:xfrm>
              <a:off x="3638" y="1666"/>
              <a:ext cx="162" cy="153"/>
            </a:xfrm>
            <a:custGeom>
              <a:avLst/>
              <a:gdLst/>
              <a:ahLst/>
              <a:cxnLst>
                <a:cxn ang="0">
                  <a:pos x="162" y="51"/>
                </a:cxn>
                <a:cxn ang="0">
                  <a:pos x="0" y="0"/>
                </a:cxn>
                <a:cxn ang="0">
                  <a:pos x="56" y="153"/>
                </a:cxn>
                <a:cxn ang="0">
                  <a:pos x="162" y="51"/>
                </a:cxn>
              </a:cxnLst>
              <a:rect l="0" t="0" r="r" b="b"/>
              <a:pathLst>
                <a:path w="162" h="153">
                  <a:moveTo>
                    <a:pt x="162" y="51"/>
                  </a:moveTo>
                  <a:lnTo>
                    <a:pt x="0" y="0"/>
                  </a:lnTo>
                  <a:lnTo>
                    <a:pt x="56" y="153"/>
                  </a:lnTo>
                  <a:lnTo>
                    <a:pt x="162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8081" name="Freeform 17"/>
            <p:cNvSpPr>
              <a:spLocks/>
            </p:cNvSpPr>
            <p:nvPr/>
          </p:nvSpPr>
          <p:spPr bwMode="auto">
            <a:xfrm>
              <a:off x="3942" y="1955"/>
              <a:ext cx="160" cy="156"/>
            </a:xfrm>
            <a:custGeom>
              <a:avLst/>
              <a:gdLst/>
              <a:ahLst/>
              <a:cxnLst>
                <a:cxn ang="0">
                  <a:pos x="0" y="103"/>
                </a:cxn>
                <a:cxn ang="0">
                  <a:pos x="160" y="156"/>
                </a:cxn>
                <a:cxn ang="0">
                  <a:pos x="107" y="0"/>
                </a:cxn>
                <a:cxn ang="0">
                  <a:pos x="0" y="103"/>
                </a:cxn>
              </a:cxnLst>
              <a:rect l="0" t="0" r="r" b="b"/>
              <a:pathLst>
                <a:path w="160" h="156">
                  <a:moveTo>
                    <a:pt x="0" y="103"/>
                  </a:moveTo>
                  <a:lnTo>
                    <a:pt x="160" y="156"/>
                  </a:lnTo>
                  <a:lnTo>
                    <a:pt x="107" y="0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88082" name="Group 18"/>
          <p:cNvGrpSpPr>
            <a:grpSpLocks/>
          </p:cNvGrpSpPr>
          <p:nvPr/>
        </p:nvGrpSpPr>
        <p:grpSpPr bwMode="auto">
          <a:xfrm>
            <a:off x="2825750" y="2894013"/>
            <a:ext cx="736600" cy="706437"/>
            <a:chOff x="1782" y="1666"/>
            <a:chExt cx="464" cy="445"/>
          </a:xfrm>
        </p:grpSpPr>
        <p:sp>
          <p:nvSpPr>
            <p:cNvPr id="88083" name="Line 19"/>
            <p:cNvSpPr>
              <a:spLocks noChangeShapeType="1"/>
            </p:cNvSpPr>
            <p:nvPr/>
          </p:nvSpPr>
          <p:spPr bwMode="auto">
            <a:xfrm flipV="1">
              <a:off x="1884" y="1761"/>
              <a:ext cx="260" cy="25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8084" name="Freeform 20"/>
            <p:cNvSpPr>
              <a:spLocks/>
            </p:cNvSpPr>
            <p:nvPr/>
          </p:nvSpPr>
          <p:spPr bwMode="auto">
            <a:xfrm>
              <a:off x="1782" y="1955"/>
              <a:ext cx="162" cy="156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156"/>
                </a:cxn>
                <a:cxn ang="0">
                  <a:pos x="162" y="103"/>
                </a:cxn>
                <a:cxn ang="0">
                  <a:pos x="56" y="0"/>
                </a:cxn>
              </a:cxnLst>
              <a:rect l="0" t="0" r="r" b="b"/>
              <a:pathLst>
                <a:path w="162" h="156">
                  <a:moveTo>
                    <a:pt x="56" y="0"/>
                  </a:moveTo>
                  <a:lnTo>
                    <a:pt x="0" y="156"/>
                  </a:lnTo>
                  <a:lnTo>
                    <a:pt x="162" y="103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8085" name="Freeform 21"/>
            <p:cNvSpPr>
              <a:spLocks/>
            </p:cNvSpPr>
            <p:nvPr/>
          </p:nvSpPr>
          <p:spPr bwMode="auto">
            <a:xfrm>
              <a:off x="2086" y="1666"/>
              <a:ext cx="160" cy="153"/>
            </a:xfrm>
            <a:custGeom>
              <a:avLst/>
              <a:gdLst/>
              <a:ahLst/>
              <a:cxnLst>
                <a:cxn ang="0">
                  <a:pos x="107" y="153"/>
                </a:cxn>
                <a:cxn ang="0">
                  <a:pos x="160" y="0"/>
                </a:cxn>
                <a:cxn ang="0">
                  <a:pos x="0" y="51"/>
                </a:cxn>
                <a:cxn ang="0">
                  <a:pos x="107" y="153"/>
                </a:cxn>
              </a:cxnLst>
              <a:rect l="0" t="0" r="r" b="b"/>
              <a:pathLst>
                <a:path w="160" h="153">
                  <a:moveTo>
                    <a:pt x="107" y="153"/>
                  </a:moveTo>
                  <a:lnTo>
                    <a:pt x="160" y="0"/>
                  </a:lnTo>
                  <a:lnTo>
                    <a:pt x="0" y="51"/>
                  </a:lnTo>
                  <a:lnTo>
                    <a:pt x="107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88086" name="Freeform 22"/>
          <p:cNvSpPr>
            <a:spLocks/>
          </p:cNvSpPr>
          <p:nvPr/>
        </p:nvSpPr>
        <p:spPr bwMode="auto">
          <a:xfrm>
            <a:off x="3563938" y="3573463"/>
            <a:ext cx="2025650" cy="1412875"/>
          </a:xfrm>
          <a:custGeom>
            <a:avLst/>
            <a:gdLst/>
            <a:ahLst/>
            <a:cxnLst>
              <a:cxn ang="0">
                <a:pos x="638" y="238"/>
              </a:cxn>
              <a:cxn ang="0">
                <a:pos x="492" y="93"/>
              </a:cxn>
              <a:cxn ang="0">
                <a:pos x="431" y="260"/>
              </a:cxn>
              <a:cxn ang="0">
                <a:pos x="21" y="93"/>
              </a:cxn>
              <a:cxn ang="0">
                <a:pos x="274" y="314"/>
              </a:cxn>
              <a:cxn ang="0">
                <a:pos x="0" y="354"/>
              </a:cxn>
              <a:cxn ang="0">
                <a:pos x="220" y="485"/>
              </a:cxn>
              <a:cxn ang="0">
                <a:pos x="7" y="601"/>
              </a:cxn>
              <a:cxn ang="0">
                <a:pos x="334" y="574"/>
              </a:cxn>
              <a:cxn ang="0">
                <a:pos x="281" y="726"/>
              </a:cxn>
              <a:cxn ang="0">
                <a:pos x="455" y="643"/>
              </a:cxn>
              <a:cxn ang="0">
                <a:pos x="501" y="890"/>
              </a:cxn>
              <a:cxn ang="0">
                <a:pos x="622" y="614"/>
              </a:cxn>
              <a:cxn ang="0">
                <a:pos x="782" y="813"/>
              </a:cxn>
              <a:cxn ang="0">
                <a:pos x="828" y="594"/>
              </a:cxn>
              <a:cxn ang="0">
                <a:pos x="1072" y="746"/>
              </a:cxn>
              <a:cxn ang="0">
                <a:pos x="995" y="532"/>
              </a:cxn>
              <a:cxn ang="0">
                <a:pos x="1276" y="548"/>
              </a:cxn>
              <a:cxn ang="0">
                <a:pos x="1039" y="432"/>
              </a:cxn>
              <a:cxn ang="0">
                <a:pos x="1246" y="334"/>
              </a:cxn>
              <a:cxn ang="0">
                <a:pos x="986" y="300"/>
              </a:cxn>
              <a:cxn ang="0">
                <a:pos x="1086" y="182"/>
              </a:cxn>
              <a:cxn ang="0">
                <a:pos x="835" y="218"/>
              </a:cxn>
              <a:cxn ang="0">
                <a:pos x="858" y="0"/>
              </a:cxn>
              <a:cxn ang="0">
                <a:pos x="638" y="238"/>
              </a:cxn>
            </a:cxnLst>
            <a:rect l="0" t="0" r="r" b="b"/>
            <a:pathLst>
              <a:path w="1276" h="890">
                <a:moveTo>
                  <a:pt x="638" y="238"/>
                </a:moveTo>
                <a:lnTo>
                  <a:pt x="492" y="93"/>
                </a:lnTo>
                <a:lnTo>
                  <a:pt x="431" y="260"/>
                </a:lnTo>
                <a:lnTo>
                  <a:pt x="21" y="93"/>
                </a:lnTo>
                <a:lnTo>
                  <a:pt x="274" y="314"/>
                </a:lnTo>
                <a:lnTo>
                  <a:pt x="0" y="354"/>
                </a:lnTo>
                <a:lnTo>
                  <a:pt x="220" y="485"/>
                </a:lnTo>
                <a:lnTo>
                  <a:pt x="7" y="601"/>
                </a:lnTo>
                <a:lnTo>
                  <a:pt x="334" y="574"/>
                </a:lnTo>
                <a:lnTo>
                  <a:pt x="281" y="726"/>
                </a:lnTo>
                <a:lnTo>
                  <a:pt x="455" y="643"/>
                </a:lnTo>
                <a:lnTo>
                  <a:pt x="501" y="890"/>
                </a:lnTo>
                <a:lnTo>
                  <a:pt x="622" y="614"/>
                </a:lnTo>
                <a:lnTo>
                  <a:pt x="782" y="813"/>
                </a:lnTo>
                <a:lnTo>
                  <a:pt x="828" y="594"/>
                </a:lnTo>
                <a:lnTo>
                  <a:pt x="1072" y="746"/>
                </a:lnTo>
                <a:lnTo>
                  <a:pt x="995" y="532"/>
                </a:lnTo>
                <a:lnTo>
                  <a:pt x="1276" y="548"/>
                </a:lnTo>
                <a:lnTo>
                  <a:pt x="1039" y="432"/>
                </a:lnTo>
                <a:lnTo>
                  <a:pt x="1246" y="334"/>
                </a:lnTo>
                <a:lnTo>
                  <a:pt x="986" y="300"/>
                </a:lnTo>
                <a:lnTo>
                  <a:pt x="1086" y="182"/>
                </a:lnTo>
                <a:lnTo>
                  <a:pt x="835" y="218"/>
                </a:lnTo>
                <a:lnTo>
                  <a:pt x="858" y="0"/>
                </a:lnTo>
                <a:lnTo>
                  <a:pt x="638" y="238"/>
                </a:lnTo>
                <a:close/>
              </a:path>
            </a:pathLst>
          </a:custGeom>
          <a:solidFill>
            <a:srgbClr val="FFB3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8087" name="Text Box 4"/>
          <p:cNvSpPr txBox="1">
            <a:spLocks noChangeArrowheads="1"/>
          </p:cNvSpPr>
          <p:nvPr/>
        </p:nvSpPr>
        <p:spPr bwMode="auto">
          <a:xfrm>
            <a:off x="4518025" y="22018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nl-NL" sz="2000">
              <a:latin typeface="GillSans Light" pitchFamily="34" charset="0"/>
            </a:endParaRPr>
          </a:p>
        </p:txBody>
      </p:sp>
      <p:sp>
        <p:nvSpPr>
          <p:cNvPr id="88088" name="Oval 5"/>
          <p:cNvSpPr>
            <a:spLocks noChangeArrowheads="1"/>
          </p:cNvSpPr>
          <p:nvPr/>
        </p:nvSpPr>
        <p:spPr bwMode="auto">
          <a:xfrm>
            <a:off x="1403350" y="4119563"/>
            <a:ext cx="2147888" cy="922337"/>
          </a:xfrm>
          <a:prstGeom prst="ellipse">
            <a:avLst/>
          </a:prstGeom>
          <a:solidFill>
            <a:srgbClr val="B7B1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2000" b="1">
                <a:latin typeface="GillSans Light" pitchFamily="34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nl-NL" sz="2000" b="1">
                <a:latin typeface="GillSans Light" pitchFamily="34" charset="0"/>
              </a:rPr>
              <a:t>organisatie &amp;</a:t>
            </a:r>
          </a:p>
          <a:p>
            <a:pPr algn="ctr" eaLnBrk="1" hangingPunct="1">
              <a:spcBef>
                <a:spcPct val="50000"/>
              </a:spcBef>
            </a:pPr>
            <a:r>
              <a:rPr lang="nl-NL" sz="2000" b="1">
                <a:latin typeface="GillSans Light" pitchFamily="34" charset="0"/>
              </a:rPr>
              <a:t>management</a:t>
            </a:r>
          </a:p>
          <a:p>
            <a:pPr algn="ctr" eaLnBrk="1" hangingPunct="1">
              <a:spcBef>
                <a:spcPct val="50000"/>
              </a:spcBef>
            </a:pPr>
            <a:endParaRPr lang="nl-NL" sz="2000" b="1">
              <a:latin typeface="GillSans Light" pitchFamily="34" charset="0"/>
            </a:endParaRPr>
          </a:p>
        </p:txBody>
      </p:sp>
      <p:sp>
        <p:nvSpPr>
          <p:cNvPr id="88089" name="Oval 6"/>
          <p:cNvSpPr>
            <a:spLocks noChangeArrowheads="1"/>
          </p:cNvSpPr>
          <p:nvPr/>
        </p:nvSpPr>
        <p:spPr bwMode="auto">
          <a:xfrm>
            <a:off x="5894388" y="4238625"/>
            <a:ext cx="1676400" cy="685800"/>
          </a:xfrm>
          <a:prstGeom prst="ellipse">
            <a:avLst/>
          </a:prstGeom>
          <a:solidFill>
            <a:srgbClr val="B7B1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2000" b="1">
                <a:latin typeface="GillSans Light" pitchFamily="34" charset="0"/>
              </a:rPr>
              <a:t>medewerker</a:t>
            </a:r>
          </a:p>
        </p:txBody>
      </p:sp>
      <p:sp>
        <p:nvSpPr>
          <p:cNvPr id="88090" name="Oval 7"/>
          <p:cNvSpPr>
            <a:spLocks noChangeArrowheads="1"/>
          </p:cNvSpPr>
          <p:nvPr/>
        </p:nvSpPr>
        <p:spPr bwMode="auto">
          <a:xfrm>
            <a:off x="3778250" y="2205038"/>
            <a:ext cx="1728788" cy="647700"/>
          </a:xfrm>
          <a:prstGeom prst="ellipse">
            <a:avLst/>
          </a:prstGeom>
          <a:solidFill>
            <a:srgbClr val="B7B1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2000" b="1">
                <a:latin typeface="GillSans Light" pitchFamily="34" charset="0"/>
              </a:rPr>
              <a:t>klant</a:t>
            </a:r>
          </a:p>
        </p:txBody>
      </p:sp>
      <p:sp>
        <p:nvSpPr>
          <p:cNvPr id="88091" name="Text Box 8"/>
          <p:cNvSpPr txBox="1">
            <a:spLocks noChangeArrowheads="1"/>
          </p:cNvSpPr>
          <p:nvPr/>
        </p:nvSpPr>
        <p:spPr bwMode="auto">
          <a:xfrm>
            <a:off x="4441825" y="3581400"/>
            <a:ext cx="58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nl-NL" sz="2000">
              <a:latin typeface="GillSans Light" pitchFamily="34" charset="0"/>
            </a:endParaRPr>
          </a:p>
        </p:txBody>
      </p:sp>
      <p:sp>
        <p:nvSpPr>
          <p:cNvPr id="88092" name="Text Box 9"/>
          <p:cNvSpPr txBox="1">
            <a:spLocks noChangeArrowheads="1"/>
          </p:cNvSpPr>
          <p:nvPr/>
        </p:nvSpPr>
        <p:spPr bwMode="auto">
          <a:xfrm>
            <a:off x="4211638" y="36449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nl-NL" sz="2000">
              <a:latin typeface="GillSans Light" pitchFamily="34" charset="0"/>
            </a:endParaRPr>
          </a:p>
        </p:txBody>
      </p:sp>
      <p:sp>
        <p:nvSpPr>
          <p:cNvPr id="88093" name="Text Box 10"/>
          <p:cNvSpPr txBox="1">
            <a:spLocks noChangeArrowheads="1"/>
          </p:cNvSpPr>
          <p:nvPr/>
        </p:nvSpPr>
        <p:spPr bwMode="auto">
          <a:xfrm>
            <a:off x="3919538" y="4005263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nl-NL" sz="2000" b="1" i="1">
                <a:latin typeface="GillSans Light" pitchFamily="34" charset="0"/>
              </a:rPr>
              <a:t>kwaliteit</a:t>
            </a:r>
          </a:p>
        </p:txBody>
      </p:sp>
      <p:sp>
        <p:nvSpPr>
          <p:cNvPr id="88094" name="Text Box 11"/>
          <p:cNvSpPr txBox="1">
            <a:spLocks noChangeArrowheads="1"/>
          </p:cNvSpPr>
          <p:nvPr/>
        </p:nvSpPr>
        <p:spPr bwMode="auto">
          <a:xfrm>
            <a:off x="5970588" y="3716338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nl-NL" sz="2000" b="1">
                <a:latin typeface="GillSans Light" pitchFamily="34" charset="0"/>
              </a:rPr>
              <a:t>resultaten</a:t>
            </a:r>
          </a:p>
        </p:txBody>
      </p:sp>
      <p:sp>
        <p:nvSpPr>
          <p:cNvPr id="88095" name="Text Box 12"/>
          <p:cNvSpPr txBox="1">
            <a:spLocks noChangeArrowheads="1"/>
          </p:cNvSpPr>
          <p:nvPr/>
        </p:nvSpPr>
        <p:spPr bwMode="auto">
          <a:xfrm>
            <a:off x="5780088" y="5084763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nl-NL" sz="2000" b="1">
                <a:latin typeface="GillSans Light" pitchFamily="34" charset="0"/>
              </a:rPr>
              <a:t>competenties</a:t>
            </a:r>
          </a:p>
        </p:txBody>
      </p:sp>
      <p:sp>
        <p:nvSpPr>
          <p:cNvPr id="88096" name="Text Box 13"/>
          <p:cNvSpPr txBox="1">
            <a:spLocks noChangeArrowheads="1"/>
          </p:cNvSpPr>
          <p:nvPr/>
        </p:nvSpPr>
        <p:spPr bwMode="auto">
          <a:xfrm>
            <a:off x="1752600" y="3465513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nl-NL" sz="2000">
              <a:latin typeface="GillSans Light" pitchFamily="34" charset="0"/>
            </a:endParaRPr>
          </a:p>
        </p:txBody>
      </p:sp>
      <p:sp>
        <p:nvSpPr>
          <p:cNvPr id="88097" name="Text Box 14"/>
          <p:cNvSpPr txBox="1">
            <a:spLocks noChangeArrowheads="1"/>
          </p:cNvSpPr>
          <p:nvPr/>
        </p:nvSpPr>
        <p:spPr bwMode="auto">
          <a:xfrm>
            <a:off x="1760538" y="36449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nl-NL" sz="2000" b="1">
                <a:latin typeface="GillSans Light" pitchFamily="34" charset="0"/>
              </a:rPr>
              <a:t>afspraken</a:t>
            </a:r>
          </a:p>
        </p:txBody>
      </p:sp>
      <p:sp>
        <p:nvSpPr>
          <p:cNvPr id="88098" name="Text Box 15"/>
          <p:cNvSpPr txBox="1">
            <a:spLocks noChangeArrowheads="1"/>
          </p:cNvSpPr>
          <p:nvPr/>
        </p:nvSpPr>
        <p:spPr bwMode="auto">
          <a:xfrm>
            <a:off x="1858963" y="5157788"/>
            <a:ext cx="1250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sz="2000" b="1">
                <a:latin typeface="GillSans Light" pitchFamily="34" charset="0"/>
              </a:rPr>
              <a:t>planning</a:t>
            </a:r>
          </a:p>
        </p:txBody>
      </p:sp>
      <p:sp>
        <p:nvSpPr>
          <p:cNvPr id="88099" name="Text Box 16"/>
          <p:cNvSpPr txBox="1">
            <a:spLocks noChangeArrowheads="1"/>
          </p:cNvSpPr>
          <p:nvPr/>
        </p:nvSpPr>
        <p:spPr bwMode="auto">
          <a:xfrm>
            <a:off x="3919538" y="1700213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nl-NL" sz="2000" b="1">
                <a:latin typeface="GillSans Light" pitchFamily="34" charset="0"/>
              </a:rPr>
              <a:t>wensen</a:t>
            </a:r>
          </a:p>
        </p:txBody>
      </p:sp>
      <p:sp>
        <p:nvSpPr>
          <p:cNvPr id="88100" name="Text Box 17"/>
          <p:cNvSpPr txBox="1">
            <a:spLocks noChangeArrowheads="1"/>
          </p:cNvSpPr>
          <p:nvPr/>
        </p:nvSpPr>
        <p:spPr bwMode="auto">
          <a:xfrm>
            <a:off x="3708400" y="3032125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nl-NL" sz="2000" b="1">
                <a:latin typeface="GillSans Light" pitchFamily="34" charset="0"/>
              </a:rPr>
              <a:t>waardering</a:t>
            </a:r>
          </a:p>
        </p:txBody>
      </p:sp>
      <p:sp>
        <p:nvSpPr>
          <p:cNvPr id="88101" name="Rectangle 18"/>
          <p:cNvSpPr>
            <a:spLocks noChangeArrowheads="1"/>
          </p:cNvSpPr>
          <p:nvPr/>
        </p:nvSpPr>
        <p:spPr bwMode="auto">
          <a:xfrm>
            <a:off x="7683500" y="4432300"/>
            <a:ext cx="1841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nl-NL" sz="2000" b="1">
              <a:latin typeface="GillSans Light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nl-NL" sz="2000" b="1">
              <a:latin typeface="GillSans Light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Methodische kwaliteitszorg</a:t>
            </a:r>
          </a:p>
        </p:txBody>
      </p:sp>
      <p:graphicFrame>
        <p:nvGraphicFramePr>
          <p:cNvPr id="89092" name="Object 2"/>
          <p:cNvGraphicFramePr>
            <a:graphicFrameLocks noChangeAspect="1"/>
          </p:cNvGraphicFramePr>
          <p:nvPr>
            <p:ph idx="1"/>
          </p:nvPr>
        </p:nvGraphicFramePr>
        <p:xfrm>
          <a:off x="1403350" y="1412875"/>
          <a:ext cx="6338888" cy="4419600"/>
        </p:xfrm>
        <a:graphic>
          <a:graphicData uri="http://schemas.openxmlformats.org/presentationml/2006/ole">
            <p:oleObj spid="_x0000_s89092" name="Document" r:id="rId3" imgW="6528600" imgH="455292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D.w.z.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Belang sturing</a:t>
            </a:r>
          </a:p>
          <a:p>
            <a:r>
              <a:rPr lang="nl-NL"/>
              <a:t>Belang visie, regie</a:t>
            </a:r>
          </a:p>
          <a:p>
            <a:r>
              <a:rPr lang="nl-NL"/>
              <a:t>Belang samenwerking</a:t>
            </a:r>
          </a:p>
          <a:p>
            <a:r>
              <a:rPr lang="nl-NL"/>
              <a:t>Belang kwaliteit</a:t>
            </a:r>
          </a:p>
          <a:p>
            <a:endParaRPr lang="nl-NL"/>
          </a:p>
          <a:p>
            <a:pPr>
              <a:buFont typeface="Wingdings" pitchFamily="2" charset="2"/>
              <a:buNone/>
            </a:pPr>
            <a:r>
              <a:rPr lang="nl-NL"/>
              <a:t>om</a:t>
            </a:r>
          </a:p>
          <a:p>
            <a:r>
              <a:rPr lang="nl-NL"/>
              <a:t>Keuzes te maken en te kunnen onderscheiden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Kwaliteitsmodel provincie</a:t>
            </a:r>
          </a:p>
        </p:txBody>
      </p:sp>
      <p:sp>
        <p:nvSpPr>
          <p:cNvPr id="91143" name="Rectangle 4"/>
          <p:cNvSpPr>
            <a:spLocks noChangeArrowheads="1"/>
          </p:cNvSpPr>
          <p:nvPr/>
        </p:nvSpPr>
        <p:spPr bwMode="auto">
          <a:xfrm>
            <a:off x="1157288" y="1196975"/>
            <a:ext cx="1149350" cy="3416300"/>
          </a:xfrm>
          <a:prstGeom prst="rect">
            <a:avLst/>
          </a:prstGeom>
          <a:solidFill>
            <a:srgbClr val="0678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1400" dirty="0">
                <a:solidFill>
                  <a:schemeClr val="bg1"/>
                </a:solidFill>
                <a:latin typeface="GillSans Light" pitchFamily="34" charset="0"/>
              </a:rPr>
              <a:t>1. beleid &amp; strategie</a:t>
            </a:r>
          </a:p>
        </p:txBody>
      </p:sp>
      <p:sp>
        <p:nvSpPr>
          <p:cNvPr id="91144" name="Rectangle 5"/>
          <p:cNvSpPr>
            <a:spLocks noChangeArrowheads="1"/>
          </p:cNvSpPr>
          <p:nvPr/>
        </p:nvSpPr>
        <p:spPr bwMode="auto">
          <a:xfrm>
            <a:off x="2627784" y="1277938"/>
            <a:ext cx="1240954" cy="569912"/>
          </a:xfrm>
          <a:prstGeom prst="rect">
            <a:avLst/>
          </a:prstGeom>
          <a:solidFill>
            <a:srgbClr val="0678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1400" dirty="0">
                <a:solidFill>
                  <a:schemeClr val="bg1"/>
                </a:solidFill>
                <a:latin typeface="GillSans Light" pitchFamily="34" charset="0"/>
              </a:rPr>
              <a:t>3. </a:t>
            </a:r>
            <a:r>
              <a:rPr lang="nl-NL" sz="1200" dirty="0">
                <a:solidFill>
                  <a:schemeClr val="bg1"/>
                </a:solidFill>
                <a:latin typeface="GillSans Light" pitchFamily="34" charset="0"/>
              </a:rPr>
              <a:t>medewerkers</a:t>
            </a:r>
          </a:p>
        </p:txBody>
      </p:sp>
      <p:sp>
        <p:nvSpPr>
          <p:cNvPr id="91145" name="Rectangle 6"/>
          <p:cNvSpPr>
            <a:spLocks noChangeArrowheads="1"/>
          </p:cNvSpPr>
          <p:nvPr/>
        </p:nvSpPr>
        <p:spPr bwMode="auto">
          <a:xfrm>
            <a:off x="2635250" y="4043363"/>
            <a:ext cx="1233488" cy="569912"/>
          </a:xfrm>
          <a:prstGeom prst="rect">
            <a:avLst/>
          </a:prstGeom>
          <a:solidFill>
            <a:srgbClr val="0678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1400" dirty="0">
                <a:solidFill>
                  <a:schemeClr val="bg1"/>
                </a:solidFill>
                <a:latin typeface="GillSans Light" pitchFamily="34" charset="0"/>
              </a:rPr>
              <a:t>5. </a:t>
            </a:r>
            <a:r>
              <a:rPr lang="nl-NL" sz="1200" dirty="0">
                <a:solidFill>
                  <a:schemeClr val="bg1"/>
                </a:solidFill>
                <a:latin typeface="GillSans Light" pitchFamily="34" charset="0"/>
              </a:rPr>
              <a:t>informatie</a:t>
            </a:r>
          </a:p>
        </p:txBody>
      </p:sp>
      <p:sp>
        <p:nvSpPr>
          <p:cNvPr id="91146" name="Rectangle 7"/>
          <p:cNvSpPr>
            <a:spLocks noChangeArrowheads="1"/>
          </p:cNvSpPr>
          <p:nvPr/>
        </p:nvSpPr>
        <p:spPr bwMode="auto">
          <a:xfrm>
            <a:off x="2635250" y="3149600"/>
            <a:ext cx="1233488" cy="568325"/>
          </a:xfrm>
          <a:prstGeom prst="rect">
            <a:avLst/>
          </a:prstGeom>
          <a:solidFill>
            <a:srgbClr val="0678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1400" dirty="0">
                <a:solidFill>
                  <a:schemeClr val="bg1"/>
                </a:solidFill>
                <a:latin typeface="GillSans Light" pitchFamily="34" charset="0"/>
              </a:rPr>
              <a:t>4. </a:t>
            </a:r>
            <a:r>
              <a:rPr lang="nl-NL" sz="1200" dirty="0">
                <a:solidFill>
                  <a:schemeClr val="bg1"/>
                </a:solidFill>
                <a:latin typeface="GillSans Light" pitchFamily="34" charset="0"/>
              </a:rPr>
              <a:t>financiën</a:t>
            </a:r>
          </a:p>
        </p:txBody>
      </p:sp>
      <p:sp>
        <p:nvSpPr>
          <p:cNvPr id="91147" name="Rectangle 8"/>
          <p:cNvSpPr>
            <a:spLocks noChangeArrowheads="1"/>
          </p:cNvSpPr>
          <p:nvPr/>
        </p:nvSpPr>
        <p:spPr bwMode="auto">
          <a:xfrm>
            <a:off x="2635250" y="2254250"/>
            <a:ext cx="1233488" cy="569913"/>
          </a:xfrm>
          <a:prstGeom prst="rect">
            <a:avLst/>
          </a:prstGeom>
          <a:solidFill>
            <a:srgbClr val="0678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1400" dirty="0">
                <a:solidFill>
                  <a:schemeClr val="bg1"/>
                </a:solidFill>
                <a:latin typeface="GillSans Light" pitchFamily="34" charset="0"/>
              </a:rPr>
              <a:t> 2. </a:t>
            </a:r>
            <a:r>
              <a:rPr lang="nl-NL" sz="1200" dirty="0">
                <a:solidFill>
                  <a:schemeClr val="bg1"/>
                </a:solidFill>
                <a:latin typeface="GillSans Light" pitchFamily="34" charset="0"/>
              </a:rPr>
              <a:t>management</a:t>
            </a:r>
          </a:p>
        </p:txBody>
      </p:sp>
      <p:sp>
        <p:nvSpPr>
          <p:cNvPr id="91148" name="Rectangle 9"/>
          <p:cNvSpPr>
            <a:spLocks noChangeArrowheads="1"/>
          </p:cNvSpPr>
          <p:nvPr/>
        </p:nvSpPr>
        <p:spPr bwMode="auto">
          <a:xfrm>
            <a:off x="4279900" y="1277938"/>
            <a:ext cx="985838" cy="3416300"/>
          </a:xfrm>
          <a:prstGeom prst="rect">
            <a:avLst/>
          </a:prstGeom>
          <a:solidFill>
            <a:srgbClr val="0678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  <a:latin typeface="GillSans Light" pitchFamily="34" charset="0"/>
              </a:rPr>
              <a:t>6. </a:t>
            </a:r>
          </a:p>
          <a:p>
            <a:pPr algn="ctr" eaLnBrk="1" hangingPunct="1"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  <a:latin typeface="GillSans Light" pitchFamily="34" charset="0"/>
              </a:rPr>
              <a:t>processen</a:t>
            </a:r>
          </a:p>
        </p:txBody>
      </p:sp>
      <p:sp>
        <p:nvSpPr>
          <p:cNvPr id="91149" name="Rectangle 10"/>
          <p:cNvSpPr>
            <a:spLocks noChangeArrowheads="1"/>
          </p:cNvSpPr>
          <p:nvPr/>
        </p:nvSpPr>
        <p:spPr bwMode="auto">
          <a:xfrm>
            <a:off x="5757863" y="1358900"/>
            <a:ext cx="1335087" cy="650875"/>
          </a:xfrm>
          <a:prstGeom prst="rect">
            <a:avLst/>
          </a:prstGeom>
          <a:solidFill>
            <a:srgbClr val="0678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1200" dirty="0">
                <a:solidFill>
                  <a:schemeClr val="bg1"/>
                </a:solidFill>
                <a:latin typeface="GillSans Light" pitchFamily="34" charset="0"/>
              </a:rPr>
              <a:t>7. waardering  door </a:t>
            </a:r>
          </a:p>
          <a:p>
            <a:pPr algn="ctr" eaLnBrk="1" hangingPunct="1">
              <a:spcBef>
                <a:spcPct val="50000"/>
              </a:spcBef>
            </a:pPr>
            <a:r>
              <a:rPr lang="nl-NL" sz="1200" dirty="0">
                <a:solidFill>
                  <a:schemeClr val="bg1"/>
                </a:solidFill>
                <a:latin typeface="GillSans Light" pitchFamily="34" charset="0"/>
              </a:rPr>
              <a:t>medewerkers</a:t>
            </a:r>
          </a:p>
        </p:txBody>
      </p:sp>
      <p:sp>
        <p:nvSpPr>
          <p:cNvPr id="91150" name="Rectangle 11"/>
          <p:cNvSpPr>
            <a:spLocks noChangeArrowheads="1"/>
          </p:cNvSpPr>
          <p:nvPr/>
        </p:nvSpPr>
        <p:spPr bwMode="auto">
          <a:xfrm>
            <a:off x="5757863" y="3962400"/>
            <a:ext cx="1335087" cy="650875"/>
          </a:xfrm>
          <a:prstGeom prst="rect">
            <a:avLst/>
          </a:prstGeom>
          <a:solidFill>
            <a:srgbClr val="0678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1200">
                <a:solidFill>
                  <a:schemeClr val="bg1"/>
                </a:solidFill>
                <a:latin typeface="GillSans Light" pitchFamily="34" charset="0"/>
              </a:rPr>
              <a:t>9. waardering  door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NL" sz="1200">
                <a:solidFill>
                  <a:schemeClr val="bg1"/>
                </a:solidFill>
                <a:latin typeface="GillSans Light" pitchFamily="34" charset="0"/>
              </a:rPr>
              <a:t>derden</a:t>
            </a:r>
          </a:p>
        </p:txBody>
      </p:sp>
      <p:sp>
        <p:nvSpPr>
          <p:cNvPr id="91151" name="Rectangle 12"/>
          <p:cNvSpPr>
            <a:spLocks noChangeArrowheads="1"/>
          </p:cNvSpPr>
          <p:nvPr/>
        </p:nvSpPr>
        <p:spPr bwMode="auto">
          <a:xfrm>
            <a:off x="5757863" y="2579688"/>
            <a:ext cx="1335087" cy="976312"/>
          </a:xfrm>
          <a:prstGeom prst="rect">
            <a:avLst/>
          </a:prstGeom>
          <a:solidFill>
            <a:srgbClr val="0678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1200" dirty="0">
                <a:solidFill>
                  <a:schemeClr val="bg1"/>
                </a:solidFill>
                <a:latin typeface="GillSans Light" pitchFamily="34" charset="0"/>
              </a:rPr>
              <a:t>8. waardering  door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NL" sz="1200" dirty="0">
                <a:solidFill>
                  <a:schemeClr val="bg1"/>
                </a:solidFill>
                <a:latin typeface="GillSans Light" pitchFamily="34" charset="0"/>
              </a:rPr>
              <a:t>partners en</a:t>
            </a:r>
          </a:p>
          <a:p>
            <a:pPr algn="ctr" eaLnBrk="1" hangingPunct="1">
              <a:spcBef>
                <a:spcPct val="50000"/>
              </a:spcBef>
            </a:pPr>
            <a:r>
              <a:rPr lang="nl-NL" sz="1200" dirty="0">
                <a:solidFill>
                  <a:schemeClr val="bg1"/>
                </a:solidFill>
                <a:latin typeface="GillSans Light" pitchFamily="34" charset="0"/>
              </a:rPr>
              <a:t>doelgroepen</a:t>
            </a:r>
          </a:p>
        </p:txBody>
      </p:sp>
      <p:sp>
        <p:nvSpPr>
          <p:cNvPr id="91152" name="Rectangle 13"/>
          <p:cNvSpPr>
            <a:spLocks noChangeArrowheads="1"/>
          </p:cNvSpPr>
          <p:nvPr/>
        </p:nvSpPr>
        <p:spPr bwMode="auto">
          <a:xfrm>
            <a:off x="7321550" y="1277938"/>
            <a:ext cx="1066800" cy="3416300"/>
          </a:xfrm>
          <a:prstGeom prst="rect">
            <a:avLst/>
          </a:prstGeom>
          <a:solidFill>
            <a:srgbClr val="0678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1400" dirty="0">
                <a:solidFill>
                  <a:schemeClr val="bg1"/>
                </a:solidFill>
                <a:latin typeface="GillSans Light" pitchFamily="34" charset="0"/>
              </a:rPr>
              <a:t>10.</a:t>
            </a:r>
          </a:p>
          <a:p>
            <a:pPr algn="ctr" eaLnBrk="1" hangingPunct="1">
              <a:spcBef>
                <a:spcPct val="50000"/>
              </a:spcBef>
            </a:pPr>
            <a:r>
              <a:rPr lang="nl-NL" sz="1200" dirty="0">
                <a:solidFill>
                  <a:schemeClr val="bg1"/>
                </a:solidFill>
                <a:latin typeface="GillSans Light" pitchFamily="34" charset="0"/>
              </a:rPr>
              <a:t>eindresultaten</a:t>
            </a:r>
          </a:p>
        </p:txBody>
      </p:sp>
      <p:sp>
        <p:nvSpPr>
          <p:cNvPr id="91153" name="Line 14"/>
          <p:cNvSpPr>
            <a:spLocks noChangeShapeType="1"/>
          </p:cNvSpPr>
          <p:nvPr/>
        </p:nvSpPr>
        <p:spPr bwMode="auto">
          <a:xfrm>
            <a:off x="2306638" y="1603375"/>
            <a:ext cx="328612" cy="0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54" name="Line 15"/>
          <p:cNvSpPr>
            <a:spLocks noChangeShapeType="1"/>
          </p:cNvSpPr>
          <p:nvPr/>
        </p:nvSpPr>
        <p:spPr bwMode="auto">
          <a:xfrm>
            <a:off x="2306638" y="2579688"/>
            <a:ext cx="328612" cy="0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55" name="Line 16"/>
          <p:cNvSpPr>
            <a:spLocks noChangeShapeType="1"/>
          </p:cNvSpPr>
          <p:nvPr/>
        </p:nvSpPr>
        <p:spPr bwMode="auto">
          <a:xfrm>
            <a:off x="2306638" y="3475038"/>
            <a:ext cx="328612" cy="0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56" name="Line 17"/>
          <p:cNvSpPr>
            <a:spLocks noChangeShapeType="1"/>
          </p:cNvSpPr>
          <p:nvPr/>
        </p:nvSpPr>
        <p:spPr bwMode="auto">
          <a:xfrm>
            <a:off x="2306638" y="4287838"/>
            <a:ext cx="328612" cy="0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57" name="Line 18"/>
          <p:cNvSpPr>
            <a:spLocks noChangeShapeType="1"/>
          </p:cNvSpPr>
          <p:nvPr/>
        </p:nvSpPr>
        <p:spPr bwMode="auto">
          <a:xfrm>
            <a:off x="3868738" y="4287838"/>
            <a:ext cx="411162" cy="0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58" name="Line 19"/>
          <p:cNvSpPr>
            <a:spLocks noChangeShapeType="1"/>
          </p:cNvSpPr>
          <p:nvPr/>
        </p:nvSpPr>
        <p:spPr bwMode="auto">
          <a:xfrm>
            <a:off x="3868738" y="3475038"/>
            <a:ext cx="411162" cy="0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59" name="Line 20"/>
          <p:cNvSpPr>
            <a:spLocks noChangeShapeType="1"/>
          </p:cNvSpPr>
          <p:nvPr/>
        </p:nvSpPr>
        <p:spPr bwMode="auto">
          <a:xfrm>
            <a:off x="3868738" y="2579688"/>
            <a:ext cx="411162" cy="0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60" name="Line 21"/>
          <p:cNvSpPr>
            <a:spLocks noChangeShapeType="1"/>
          </p:cNvSpPr>
          <p:nvPr/>
        </p:nvSpPr>
        <p:spPr bwMode="auto">
          <a:xfrm>
            <a:off x="3868738" y="1603375"/>
            <a:ext cx="411162" cy="0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61" name="Line 22"/>
          <p:cNvSpPr>
            <a:spLocks noChangeShapeType="1"/>
          </p:cNvSpPr>
          <p:nvPr/>
        </p:nvSpPr>
        <p:spPr bwMode="auto">
          <a:xfrm>
            <a:off x="5265738" y="4287838"/>
            <a:ext cx="492125" cy="0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62" name="Line 23"/>
          <p:cNvSpPr>
            <a:spLocks noChangeShapeType="1"/>
          </p:cNvSpPr>
          <p:nvPr/>
        </p:nvSpPr>
        <p:spPr bwMode="auto">
          <a:xfrm>
            <a:off x="5265738" y="2986088"/>
            <a:ext cx="492125" cy="0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63" name="Line 24"/>
          <p:cNvSpPr>
            <a:spLocks noChangeShapeType="1"/>
          </p:cNvSpPr>
          <p:nvPr/>
        </p:nvSpPr>
        <p:spPr bwMode="auto">
          <a:xfrm>
            <a:off x="5265738" y="1603375"/>
            <a:ext cx="492125" cy="0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64" name="Line 25"/>
          <p:cNvSpPr>
            <a:spLocks noChangeShapeType="1"/>
          </p:cNvSpPr>
          <p:nvPr/>
        </p:nvSpPr>
        <p:spPr bwMode="auto">
          <a:xfrm flipV="1">
            <a:off x="7092950" y="2986088"/>
            <a:ext cx="228600" cy="11112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65" name="Line 26"/>
          <p:cNvSpPr>
            <a:spLocks noChangeShapeType="1"/>
          </p:cNvSpPr>
          <p:nvPr/>
        </p:nvSpPr>
        <p:spPr bwMode="auto">
          <a:xfrm flipV="1">
            <a:off x="7092950" y="4287838"/>
            <a:ext cx="228600" cy="4762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66" name="Line 27"/>
          <p:cNvSpPr>
            <a:spLocks noChangeShapeType="1"/>
          </p:cNvSpPr>
          <p:nvPr/>
        </p:nvSpPr>
        <p:spPr bwMode="auto">
          <a:xfrm>
            <a:off x="3211513" y="1847850"/>
            <a:ext cx="0" cy="40640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67" name="Line 28"/>
          <p:cNvSpPr>
            <a:spLocks noChangeShapeType="1"/>
          </p:cNvSpPr>
          <p:nvPr/>
        </p:nvSpPr>
        <p:spPr bwMode="auto">
          <a:xfrm>
            <a:off x="3211513" y="2824163"/>
            <a:ext cx="0" cy="325437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68" name="Line 29"/>
          <p:cNvSpPr>
            <a:spLocks noChangeShapeType="1"/>
          </p:cNvSpPr>
          <p:nvPr/>
        </p:nvSpPr>
        <p:spPr bwMode="auto">
          <a:xfrm>
            <a:off x="3211513" y="3717925"/>
            <a:ext cx="0" cy="325438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69" name="Line 30"/>
          <p:cNvSpPr>
            <a:spLocks noChangeShapeType="1"/>
          </p:cNvSpPr>
          <p:nvPr/>
        </p:nvSpPr>
        <p:spPr bwMode="auto">
          <a:xfrm>
            <a:off x="6253163" y="2009775"/>
            <a:ext cx="0" cy="569913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70" name="Line 31"/>
          <p:cNvSpPr>
            <a:spLocks noChangeShapeType="1"/>
          </p:cNvSpPr>
          <p:nvPr/>
        </p:nvSpPr>
        <p:spPr bwMode="auto">
          <a:xfrm>
            <a:off x="6253163" y="3556000"/>
            <a:ext cx="0" cy="406400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1171" name="Line 32"/>
          <p:cNvSpPr>
            <a:spLocks noChangeShapeType="1"/>
          </p:cNvSpPr>
          <p:nvPr/>
        </p:nvSpPr>
        <p:spPr bwMode="auto">
          <a:xfrm>
            <a:off x="1319213" y="4857750"/>
            <a:ext cx="3946525" cy="0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91172" name="Line 33"/>
          <p:cNvSpPr>
            <a:spLocks noChangeShapeType="1"/>
          </p:cNvSpPr>
          <p:nvPr/>
        </p:nvSpPr>
        <p:spPr bwMode="auto">
          <a:xfrm>
            <a:off x="5757863" y="4857750"/>
            <a:ext cx="2549525" cy="0"/>
          </a:xfrm>
          <a:prstGeom prst="line">
            <a:avLst/>
          </a:prstGeom>
          <a:noFill/>
          <a:ln w="28575">
            <a:solidFill>
              <a:srgbClr val="FFB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91173" name="Text Box 34"/>
          <p:cNvSpPr txBox="1">
            <a:spLocks noChangeArrowheads="1"/>
          </p:cNvSpPr>
          <p:nvPr/>
        </p:nvSpPr>
        <p:spPr bwMode="auto">
          <a:xfrm>
            <a:off x="1619250" y="4868863"/>
            <a:ext cx="1725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sz="1800" b="1">
                <a:latin typeface="GillSans Light" pitchFamily="34" charset="0"/>
              </a:rPr>
              <a:t>Organisatie</a:t>
            </a:r>
          </a:p>
        </p:txBody>
      </p:sp>
      <p:sp>
        <p:nvSpPr>
          <p:cNvPr id="91174" name="Text Box 35"/>
          <p:cNvSpPr txBox="1">
            <a:spLocks noChangeArrowheads="1"/>
          </p:cNvSpPr>
          <p:nvPr/>
        </p:nvSpPr>
        <p:spPr bwMode="auto">
          <a:xfrm>
            <a:off x="6991350" y="4857750"/>
            <a:ext cx="157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sz="1800" b="1">
                <a:latin typeface="GillSans Light" pitchFamily="34" charset="0"/>
              </a:rPr>
              <a:t>Resultaat</a:t>
            </a:r>
          </a:p>
        </p:txBody>
      </p:sp>
      <p:sp>
        <p:nvSpPr>
          <p:cNvPr id="91175" name="AutoShape 36"/>
          <p:cNvSpPr>
            <a:spLocks noChangeArrowheads="1"/>
          </p:cNvSpPr>
          <p:nvPr/>
        </p:nvSpPr>
        <p:spPr bwMode="auto">
          <a:xfrm>
            <a:off x="8388350" y="4857750"/>
            <a:ext cx="576263" cy="731838"/>
          </a:xfrm>
          <a:prstGeom prst="curvedLeftArrow">
            <a:avLst>
              <a:gd name="adj1" fmla="val 25399"/>
              <a:gd name="adj2" fmla="val 50799"/>
              <a:gd name="adj3" fmla="val 33333"/>
            </a:avLst>
          </a:prstGeom>
          <a:solidFill>
            <a:srgbClr val="FFB300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endParaRPr lang="nl-NL" sz="1000">
              <a:latin typeface="GillSans Light" pitchFamily="34" charset="0"/>
            </a:endParaRPr>
          </a:p>
        </p:txBody>
      </p:sp>
      <p:sp>
        <p:nvSpPr>
          <p:cNvPr id="91176" name="AutoShape 37"/>
          <p:cNvSpPr>
            <a:spLocks noChangeArrowheads="1"/>
          </p:cNvSpPr>
          <p:nvPr/>
        </p:nvSpPr>
        <p:spPr bwMode="auto">
          <a:xfrm rot="10672197">
            <a:off x="827088" y="4857750"/>
            <a:ext cx="819150" cy="731838"/>
          </a:xfrm>
          <a:prstGeom prst="curvedLeftArrow">
            <a:avLst>
              <a:gd name="adj1" fmla="val 20000"/>
              <a:gd name="adj2" fmla="val 40000"/>
              <a:gd name="adj3" fmla="val 37310"/>
            </a:avLst>
          </a:prstGeom>
          <a:solidFill>
            <a:srgbClr val="FFB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eaLnBrk="1" hangingPunct="1">
              <a:spcBef>
                <a:spcPct val="50000"/>
              </a:spcBef>
            </a:pPr>
            <a:endParaRPr lang="nl-NL" sz="1000">
              <a:latin typeface="GillSans Light" pitchFamily="34" charset="0"/>
            </a:endParaRPr>
          </a:p>
        </p:txBody>
      </p:sp>
      <p:sp>
        <p:nvSpPr>
          <p:cNvPr id="91177" name="Rectangle 38"/>
          <p:cNvSpPr>
            <a:spLocks noChangeArrowheads="1"/>
          </p:cNvSpPr>
          <p:nvPr/>
        </p:nvSpPr>
        <p:spPr bwMode="auto">
          <a:xfrm>
            <a:off x="2965450" y="5427663"/>
            <a:ext cx="80963" cy="80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endParaRPr lang="nl-NL" sz="1000">
              <a:latin typeface="GillSans Light" pitchFamily="34" charset="0"/>
            </a:endParaRPr>
          </a:p>
        </p:txBody>
      </p:sp>
      <p:sp>
        <p:nvSpPr>
          <p:cNvPr id="91178" name="Rectangle 39"/>
          <p:cNvSpPr>
            <a:spLocks noChangeArrowheads="1"/>
          </p:cNvSpPr>
          <p:nvPr/>
        </p:nvSpPr>
        <p:spPr bwMode="auto">
          <a:xfrm>
            <a:off x="2306638" y="5264150"/>
            <a:ext cx="5343525" cy="325438"/>
          </a:xfrm>
          <a:prstGeom prst="rect">
            <a:avLst/>
          </a:prstGeom>
          <a:solidFill>
            <a:srgbClr val="0678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b="1">
                <a:solidFill>
                  <a:srgbClr val="B10042"/>
                </a:solidFill>
                <a:latin typeface="GillSans Light" pitchFamily="34" charset="0"/>
              </a:rPr>
              <a:t>Leren en verbeteren</a:t>
            </a:r>
          </a:p>
        </p:txBody>
      </p:sp>
      <p:sp>
        <p:nvSpPr>
          <p:cNvPr id="91183" name="Text Box 44"/>
          <p:cNvSpPr txBox="1">
            <a:spLocks noChangeArrowheads="1"/>
          </p:cNvSpPr>
          <p:nvPr/>
        </p:nvSpPr>
        <p:spPr bwMode="auto">
          <a:xfrm>
            <a:off x="4525963" y="2335213"/>
            <a:ext cx="509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nl-NL" sz="3200">
              <a:solidFill>
                <a:srgbClr val="000099"/>
              </a:solidFill>
              <a:latin typeface="GillSans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Voorbeelden verbeteracties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>
                <a:cs typeface="Times New Roman" pitchFamily="18" charset="0"/>
              </a:rPr>
              <a:t>Telefonische bereikbaarheid</a:t>
            </a:r>
          </a:p>
          <a:p>
            <a:r>
              <a:rPr lang="nl-NL">
                <a:cs typeface="Times New Roman" pitchFamily="18" charset="0"/>
              </a:rPr>
              <a:t>Beheersing doorlooptijd stukken</a:t>
            </a:r>
          </a:p>
          <a:p>
            <a:r>
              <a:rPr lang="nl-NL">
                <a:cs typeface="Times New Roman" pitchFamily="18" charset="0"/>
              </a:rPr>
              <a:t>Termijn afhandeling bezwaarschriften</a:t>
            </a:r>
          </a:p>
          <a:p>
            <a:r>
              <a:rPr lang="nl-NL">
                <a:cs typeface="Times New Roman" pitchFamily="18" charset="0"/>
              </a:rPr>
              <a:t>Procesbeschrijving en beheersing</a:t>
            </a:r>
          </a:p>
          <a:p>
            <a:r>
              <a:rPr lang="nl-NL">
                <a:cs typeface="Times New Roman" pitchFamily="18" charset="0"/>
              </a:rPr>
              <a:t>Kwaliteitssysteem milieuvergunningen gecertificeerd</a:t>
            </a:r>
          </a:p>
          <a:p>
            <a:r>
              <a:rPr lang="nl-NL">
                <a:cs typeface="Times New Roman" pitchFamily="18" charset="0"/>
              </a:rPr>
              <a:t>Afstemming subsidies</a:t>
            </a:r>
          </a:p>
          <a:p>
            <a:r>
              <a:rPr lang="nl-NL">
                <a:cs typeface="Times New Roman" pitchFamily="18" charset="0"/>
              </a:rPr>
              <a:t>Betere samenwerking in- en extern</a:t>
            </a:r>
          </a:p>
          <a:p>
            <a:r>
              <a:rPr lang="nl-NL">
                <a:cs typeface="Times New Roman" pitchFamily="18" charset="0"/>
              </a:rPr>
              <a:t>Professionalisering bedrijfsvoering</a:t>
            </a:r>
          </a:p>
          <a:p>
            <a:endParaRPr lang="nl-NL"/>
          </a:p>
        </p:txBody>
      </p:sp>
      <p:pic>
        <p:nvPicPr>
          <p:cNvPr id="93188" name="Picture 5" descr="C:\Program Files\Common Files\Microsoft Shared\Clipart\cagcat50\BS0206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4250" y="3573463"/>
            <a:ext cx="2057400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Oriëntatie op integraliteit en omgeving</a:t>
            </a:r>
          </a:p>
        </p:txBody>
      </p:sp>
      <p:sp>
        <p:nvSpPr>
          <p:cNvPr id="94213" name="Rectangle 4"/>
          <p:cNvSpPr>
            <a:spLocks noChangeArrowheads="1"/>
          </p:cNvSpPr>
          <p:nvPr/>
        </p:nvSpPr>
        <p:spPr bwMode="auto">
          <a:xfrm>
            <a:off x="179388" y="5380038"/>
            <a:ext cx="9677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nl-NL" sz="2000" b="1" i="1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activiteiten    processen    systeem   samenwerking    omgeving</a:t>
            </a:r>
            <a:endParaRPr lang="nl-NL" sz="2000" i="1">
              <a:solidFill>
                <a:srgbClr val="FF0000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nl-NL" sz="2000">
              <a:latin typeface="Arial" pitchFamily="34" charset="0"/>
            </a:endParaRPr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2617788" y="56086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4141788" y="56086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5437188" y="56086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7418388" y="56086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94218" name="Rectangle 19" descr="Licht verticaal"/>
          <p:cNvSpPr>
            <a:spLocks noChangeArrowheads="1"/>
          </p:cNvSpPr>
          <p:nvPr/>
        </p:nvSpPr>
        <p:spPr bwMode="auto">
          <a:xfrm>
            <a:off x="1398588" y="1341438"/>
            <a:ext cx="2057400" cy="685800"/>
          </a:xfrm>
          <a:prstGeom prst="rect">
            <a:avLst/>
          </a:prstGeom>
          <a:solidFill>
            <a:srgbClr val="4DAC2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3200" b="1">
                <a:latin typeface="GillSans Light" pitchFamily="34" charset="0"/>
              </a:rPr>
              <a:t>activiteit</a:t>
            </a:r>
          </a:p>
        </p:txBody>
      </p:sp>
      <p:sp>
        <p:nvSpPr>
          <p:cNvPr id="94219" name="Oval 20" descr="Zigzag"/>
          <p:cNvSpPr>
            <a:spLocks noChangeArrowheads="1"/>
          </p:cNvSpPr>
          <p:nvPr/>
        </p:nvSpPr>
        <p:spPr bwMode="auto">
          <a:xfrm>
            <a:off x="2770188" y="2713038"/>
            <a:ext cx="2209800" cy="914400"/>
          </a:xfrm>
          <a:prstGeom prst="ellipse">
            <a:avLst/>
          </a:prstGeom>
          <a:solidFill>
            <a:srgbClr val="FFB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3200" b="1">
                <a:latin typeface="GillSans Light" pitchFamily="34" charset="0"/>
              </a:rPr>
              <a:t>proces</a:t>
            </a:r>
            <a:endParaRPr lang="nl-NL" sz="3200" b="1">
              <a:latin typeface="News Gothic MT"/>
            </a:endParaRPr>
          </a:p>
        </p:txBody>
      </p:sp>
      <p:sp>
        <p:nvSpPr>
          <p:cNvPr id="94220" name="AutoShape 23" descr="Bol"/>
          <p:cNvSpPr>
            <a:spLocks noChangeArrowheads="1"/>
          </p:cNvSpPr>
          <p:nvPr/>
        </p:nvSpPr>
        <p:spPr bwMode="auto">
          <a:xfrm>
            <a:off x="5132388" y="3322638"/>
            <a:ext cx="2241550" cy="2057400"/>
          </a:xfrm>
          <a:custGeom>
            <a:avLst/>
            <a:gdLst>
              <a:gd name="T0" fmla="*/ 1120775 w 21600"/>
              <a:gd name="T1" fmla="*/ 0 h 21600"/>
              <a:gd name="T2" fmla="*/ 328242 w 21600"/>
              <a:gd name="T3" fmla="*/ 301276 h 21600"/>
              <a:gd name="T4" fmla="*/ 0 w 21600"/>
              <a:gd name="T5" fmla="*/ 1028700 h 21600"/>
              <a:gd name="T6" fmla="*/ 328242 w 21600"/>
              <a:gd name="T7" fmla="*/ 1756124 h 21600"/>
              <a:gd name="T8" fmla="*/ 1120775 w 21600"/>
              <a:gd name="T9" fmla="*/ 2057400 h 21600"/>
              <a:gd name="T10" fmla="*/ 1913308 w 21600"/>
              <a:gd name="T11" fmla="*/ 1756124 h 21600"/>
              <a:gd name="T12" fmla="*/ 2241550 w 21600"/>
              <a:gd name="T13" fmla="*/ 1028700 h 21600"/>
              <a:gd name="T14" fmla="*/ 1913308 w 21600"/>
              <a:gd name="T15" fmla="*/ 30127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678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94221" name="AutoShape 24"/>
          <p:cNvSpPr>
            <a:spLocks noChangeArrowheads="1"/>
          </p:cNvSpPr>
          <p:nvPr/>
        </p:nvSpPr>
        <p:spPr bwMode="auto">
          <a:xfrm rot="-585223">
            <a:off x="3963988" y="1444625"/>
            <a:ext cx="858837" cy="1125538"/>
          </a:xfrm>
          <a:prstGeom prst="curvedLeftArrow">
            <a:avLst>
              <a:gd name="adj1" fmla="val 26211"/>
              <a:gd name="adj2" fmla="val 52421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endParaRPr lang="nl-NL" sz="1000">
              <a:latin typeface="Arial" pitchFamily="34" charset="0"/>
            </a:endParaRPr>
          </a:p>
        </p:txBody>
      </p:sp>
      <p:sp>
        <p:nvSpPr>
          <p:cNvPr id="94222" name="WordArt 25"/>
          <p:cNvSpPr>
            <a:spLocks noChangeArrowheads="1" noChangeShapeType="1" noTextEdit="1"/>
          </p:cNvSpPr>
          <p:nvPr/>
        </p:nvSpPr>
        <p:spPr bwMode="auto">
          <a:xfrm>
            <a:off x="5513388" y="3627438"/>
            <a:ext cx="1447800" cy="504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nl-N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GillSans Light"/>
              </a:rPr>
              <a:t>systeem</a:t>
            </a:r>
          </a:p>
        </p:txBody>
      </p:sp>
      <p:sp>
        <p:nvSpPr>
          <p:cNvPr id="94223" name="AutoShape 26"/>
          <p:cNvSpPr>
            <a:spLocks noChangeArrowheads="1"/>
          </p:cNvSpPr>
          <p:nvPr/>
        </p:nvSpPr>
        <p:spPr bwMode="auto">
          <a:xfrm rot="-289778">
            <a:off x="1703388" y="3475038"/>
            <a:ext cx="1122362" cy="1574800"/>
          </a:xfrm>
          <a:prstGeom prst="curvedRightArrow">
            <a:avLst>
              <a:gd name="adj1" fmla="val 25470"/>
              <a:gd name="adj2" fmla="val 47712"/>
              <a:gd name="adj3" fmla="val 33333"/>
            </a:avLst>
          </a:prstGeom>
          <a:solidFill>
            <a:srgbClr val="B7B1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endParaRPr lang="nl-NL" sz="10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/>
              <a:t>Speerpunten voor ontwikkeling van organisatie/kwaliteit</a:t>
            </a:r>
          </a:p>
        </p:txBody>
      </p:sp>
      <p:sp>
        <p:nvSpPr>
          <p:cNvPr id="95236" name="Text Box 3"/>
          <p:cNvSpPr txBox="1">
            <a:spLocks noChangeArrowheads="1"/>
          </p:cNvSpPr>
          <p:nvPr/>
        </p:nvSpPr>
        <p:spPr bwMode="auto">
          <a:xfrm>
            <a:off x="1115616" y="1556792"/>
            <a:ext cx="7271891" cy="2554545"/>
          </a:xfrm>
          <a:prstGeom prst="rect">
            <a:avLst/>
          </a:prstGeom>
          <a:solidFill>
            <a:srgbClr val="FFB3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nl-NL" sz="2000" b="1" dirty="0">
                <a:solidFill>
                  <a:srgbClr val="0678B3"/>
                </a:solidFill>
                <a:latin typeface="GillSans Light" pitchFamily="34" charset="0"/>
              </a:rPr>
              <a:t>Kwaliteit van medewerkers door competentieontwikkeling</a:t>
            </a:r>
            <a:br>
              <a:rPr lang="nl-NL" sz="2000" b="1" dirty="0">
                <a:solidFill>
                  <a:srgbClr val="0678B3"/>
                </a:solidFill>
                <a:latin typeface="GillSans Light" pitchFamily="34" charset="0"/>
              </a:rPr>
            </a:br>
            <a:endParaRPr lang="nl-NL" sz="2000" b="1" dirty="0">
              <a:solidFill>
                <a:srgbClr val="0678B3"/>
              </a:solidFill>
              <a:latin typeface="GillSans Light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nl-NL" sz="2000" b="1" dirty="0">
                <a:solidFill>
                  <a:srgbClr val="0678B3"/>
                </a:solidFill>
                <a:latin typeface="GillSans Light" pitchFamily="34" charset="0"/>
              </a:rPr>
              <a:t>Externe oriëntatie = leidraad voor bedrijfsvoering</a:t>
            </a:r>
            <a:br>
              <a:rPr lang="nl-NL" sz="2000" b="1" dirty="0">
                <a:solidFill>
                  <a:srgbClr val="0678B3"/>
                </a:solidFill>
                <a:latin typeface="GillSans Light" pitchFamily="34" charset="0"/>
              </a:rPr>
            </a:br>
            <a:endParaRPr lang="nl-NL" sz="2000" b="1" dirty="0">
              <a:solidFill>
                <a:srgbClr val="0678B3"/>
              </a:solidFill>
              <a:latin typeface="GillSans Light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nl-NL" sz="2000" b="1" dirty="0">
                <a:solidFill>
                  <a:srgbClr val="0678B3"/>
                </a:solidFill>
                <a:latin typeface="GillSans Light" pitchFamily="34" charset="0"/>
              </a:rPr>
              <a:t>Thema’s organisatieontwikkeling: kwaliteit, externe oriëntatie, </a:t>
            </a:r>
            <a:r>
              <a:rPr lang="nl-NL" sz="2000" b="1" dirty="0" err="1">
                <a:solidFill>
                  <a:srgbClr val="0678B3"/>
                </a:solidFill>
                <a:latin typeface="GillSans Light" pitchFamily="34" charset="0"/>
              </a:rPr>
              <a:t>integraliteit</a:t>
            </a:r>
            <a:r>
              <a:rPr lang="nl-NL" sz="2000" b="1" dirty="0">
                <a:solidFill>
                  <a:srgbClr val="0678B3"/>
                </a:solidFill>
                <a:latin typeface="GillSans Light" pitchFamily="34" charset="0"/>
              </a:rPr>
              <a:t> en samenwerking</a:t>
            </a:r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2987824" y="2204864"/>
            <a:ext cx="304800" cy="533400"/>
          </a:xfrm>
          <a:prstGeom prst="upDownArrow">
            <a:avLst>
              <a:gd name="adj1" fmla="val 50000"/>
              <a:gd name="adj2" fmla="val 35000"/>
            </a:avLst>
          </a:prstGeom>
          <a:solidFill>
            <a:srgbClr val="4DAC2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endParaRPr lang="nl-NL" sz="800" dirty="0">
              <a:latin typeface="Arial" pitchFamily="34" charset="0"/>
            </a:endParaRPr>
          </a:p>
        </p:txBody>
      </p:sp>
      <p:sp>
        <p:nvSpPr>
          <p:cNvPr id="95238" name="AutoShape 6"/>
          <p:cNvSpPr>
            <a:spLocks noChangeArrowheads="1"/>
          </p:cNvSpPr>
          <p:nvPr/>
        </p:nvSpPr>
        <p:spPr bwMode="auto">
          <a:xfrm>
            <a:off x="2987824" y="2924944"/>
            <a:ext cx="304800" cy="609600"/>
          </a:xfrm>
          <a:prstGeom prst="upDownArrow">
            <a:avLst>
              <a:gd name="adj1" fmla="val 50000"/>
              <a:gd name="adj2" fmla="val 40000"/>
            </a:avLst>
          </a:prstGeom>
          <a:solidFill>
            <a:srgbClr val="4DAC2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endParaRPr lang="nl-NL" sz="8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/>
              <a:t>HRM: jaarcyclus met competentieontwikkeling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nl-NL" b="1"/>
              <a:t>Kwaliteit met competenties</a:t>
            </a:r>
            <a:r>
              <a:rPr lang="nl-NL" b="1" u="sng"/>
              <a:t> </a:t>
            </a:r>
          </a:p>
          <a:p>
            <a:r>
              <a:rPr lang="nl-NL" b="1"/>
              <a:t>Integraal werken</a:t>
            </a:r>
          </a:p>
          <a:p>
            <a:r>
              <a:rPr lang="nl-NL" b="1"/>
              <a:t>Omgevingsbewust</a:t>
            </a:r>
          </a:p>
          <a:p>
            <a:r>
              <a:rPr lang="nl-NL" b="1"/>
              <a:t>Klantgericht</a:t>
            </a:r>
          </a:p>
          <a:p>
            <a:r>
              <a:rPr lang="nl-NL" b="1"/>
              <a:t>Coöperatief</a:t>
            </a:r>
          </a:p>
          <a:p>
            <a:r>
              <a:rPr lang="nl-NL" b="1"/>
              <a:t>Resultaatgericht</a:t>
            </a:r>
          </a:p>
          <a:p>
            <a:endParaRPr lang="nl-NL"/>
          </a:p>
        </p:txBody>
      </p:sp>
      <p:grpSp>
        <p:nvGrpSpPr>
          <p:cNvPr id="96263" name="Group 7"/>
          <p:cNvGrpSpPr>
            <a:grpSpLocks/>
          </p:cNvGrpSpPr>
          <p:nvPr/>
        </p:nvGrpSpPr>
        <p:grpSpPr bwMode="auto">
          <a:xfrm>
            <a:off x="3995738" y="2852738"/>
            <a:ext cx="3422650" cy="2057400"/>
            <a:chOff x="385" y="2064"/>
            <a:chExt cx="2156" cy="1296"/>
          </a:xfrm>
        </p:grpSpPr>
        <p:sp>
          <p:nvSpPr>
            <p:cNvPr id="96261" name="AutoShape 1035"/>
            <p:cNvSpPr>
              <a:spLocks noChangeAspect="1" noChangeArrowheads="1"/>
            </p:cNvSpPr>
            <p:nvPr/>
          </p:nvSpPr>
          <p:spPr bwMode="auto">
            <a:xfrm>
              <a:off x="1515" y="2160"/>
              <a:ext cx="1026" cy="1200"/>
            </a:xfrm>
            <a:prstGeom prst="curvedLeftArrow">
              <a:avLst>
                <a:gd name="adj1" fmla="val 23392"/>
                <a:gd name="adj2" fmla="val 46784"/>
                <a:gd name="adj3" fmla="val 33333"/>
              </a:avLst>
            </a:prstGeom>
            <a:solidFill>
              <a:srgbClr val="4DAC2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50000"/>
                </a:spcBef>
              </a:pPr>
              <a:endParaRPr lang="nl-NL" sz="1000">
                <a:latin typeface="Arial" pitchFamily="34" charset="0"/>
              </a:endParaRPr>
            </a:p>
          </p:txBody>
        </p:sp>
        <p:sp>
          <p:nvSpPr>
            <p:cNvPr id="96262" name="AutoShape 1036"/>
            <p:cNvSpPr>
              <a:spLocks noChangeArrowheads="1"/>
            </p:cNvSpPr>
            <p:nvPr/>
          </p:nvSpPr>
          <p:spPr bwMode="auto">
            <a:xfrm rot="-10678032">
              <a:off x="385" y="2064"/>
              <a:ext cx="960" cy="1250"/>
            </a:xfrm>
            <a:prstGeom prst="curvedLeftArrow">
              <a:avLst>
                <a:gd name="adj1" fmla="val 26042"/>
                <a:gd name="adj2" fmla="val 52083"/>
                <a:gd name="adj3" fmla="val 33333"/>
              </a:avLst>
            </a:prstGeom>
            <a:solidFill>
              <a:srgbClr val="4DAC2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eaLnBrk="1" hangingPunct="1">
                <a:spcBef>
                  <a:spcPct val="50000"/>
                </a:spcBef>
              </a:pPr>
              <a:endParaRPr lang="nl-NL" sz="1000"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Cyclus bedrijfsvoering</a:t>
            </a:r>
          </a:p>
        </p:txBody>
      </p:sp>
      <p:sp>
        <p:nvSpPr>
          <p:cNvPr id="97285" name="AutoShape 3"/>
          <p:cNvSpPr>
            <a:spLocks noChangeArrowheads="1"/>
          </p:cNvSpPr>
          <p:nvPr/>
        </p:nvSpPr>
        <p:spPr bwMode="auto">
          <a:xfrm>
            <a:off x="3059113" y="1412875"/>
            <a:ext cx="5399087" cy="5399088"/>
          </a:xfrm>
          <a:prstGeom prst="flowChartOr">
            <a:avLst/>
          </a:prstGeom>
          <a:solidFill>
            <a:srgbClr val="FFB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nl-NL" sz="2000">
              <a:solidFill>
                <a:srgbClr val="CC3300"/>
              </a:solidFill>
              <a:latin typeface="GillSans Light" pitchFamily="34" charset="0"/>
            </a:endParaRPr>
          </a:p>
        </p:txBody>
      </p:sp>
      <p:sp>
        <p:nvSpPr>
          <p:cNvPr id="97286" name="AutoShape 4"/>
          <p:cNvSpPr>
            <a:spLocks noChangeArrowheads="1"/>
          </p:cNvSpPr>
          <p:nvPr/>
        </p:nvSpPr>
        <p:spPr bwMode="auto">
          <a:xfrm>
            <a:off x="1258888" y="1484313"/>
            <a:ext cx="2209800" cy="1066800"/>
          </a:xfrm>
          <a:prstGeom prst="flowChartTerminator">
            <a:avLst/>
          </a:prstGeom>
          <a:solidFill>
            <a:srgbClr val="B7B1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2000" b="1">
                <a:solidFill>
                  <a:srgbClr val="FF0000"/>
                </a:solidFill>
                <a:latin typeface="GillSans Light" pitchFamily="34" charset="0"/>
              </a:rPr>
              <a:t>Externe</a:t>
            </a:r>
            <a:r>
              <a:rPr lang="nl-NL" sz="2000" b="1">
                <a:solidFill>
                  <a:srgbClr val="CC3300"/>
                </a:solidFill>
                <a:latin typeface="GillSans Light" pitchFamily="34" charset="0"/>
              </a:rPr>
              <a:t/>
            </a:r>
            <a:br>
              <a:rPr lang="nl-NL" sz="2000" b="1">
                <a:solidFill>
                  <a:srgbClr val="CC3300"/>
                </a:solidFill>
                <a:latin typeface="GillSans Light" pitchFamily="34" charset="0"/>
              </a:rPr>
            </a:br>
            <a:r>
              <a:rPr lang="nl-NL" sz="2000">
                <a:latin typeface="GillSans Light" pitchFamily="34" charset="0"/>
              </a:rPr>
              <a:t> </a:t>
            </a:r>
            <a:r>
              <a:rPr lang="nl-NL" sz="2000" b="1" i="1">
                <a:solidFill>
                  <a:srgbClr val="4DAC26"/>
                </a:solidFill>
                <a:latin typeface="GillSans Light" pitchFamily="34" charset="0"/>
              </a:rPr>
              <a:t>invloeden, </a:t>
            </a:r>
            <a:br>
              <a:rPr lang="nl-NL" sz="2000" b="1" i="1">
                <a:solidFill>
                  <a:srgbClr val="4DAC26"/>
                </a:solidFill>
                <a:latin typeface="GillSans Light" pitchFamily="34" charset="0"/>
              </a:rPr>
            </a:br>
            <a:r>
              <a:rPr lang="nl-NL" sz="2000" b="1" i="1">
                <a:solidFill>
                  <a:srgbClr val="4DAC26"/>
                </a:solidFill>
                <a:latin typeface="GillSans Light" pitchFamily="34" charset="0"/>
              </a:rPr>
              <a:t>vragen, wensen</a:t>
            </a:r>
          </a:p>
        </p:txBody>
      </p:sp>
      <p:sp>
        <p:nvSpPr>
          <p:cNvPr id="97287" name="Line 5"/>
          <p:cNvSpPr>
            <a:spLocks noChangeShapeType="1"/>
          </p:cNvSpPr>
          <p:nvPr/>
        </p:nvSpPr>
        <p:spPr bwMode="auto">
          <a:xfrm>
            <a:off x="3392488" y="2022475"/>
            <a:ext cx="381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97288" name="Text Box 6"/>
          <p:cNvSpPr txBox="1">
            <a:spLocks noChangeArrowheads="1"/>
          </p:cNvSpPr>
          <p:nvPr/>
        </p:nvSpPr>
        <p:spPr bwMode="auto">
          <a:xfrm>
            <a:off x="3708400" y="2276475"/>
            <a:ext cx="198120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  <a:tabLst>
                <a:tab pos="176213" algn="l"/>
              </a:tabLst>
            </a:pPr>
            <a:r>
              <a:rPr lang="nl-NL" sz="2000" b="1">
                <a:latin typeface="GillSans Light" pitchFamily="34" charset="0"/>
              </a:rPr>
              <a:t> SWOT/zelf- 	evaluatie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  <a:tabLst>
                <a:tab pos="176213" algn="l"/>
              </a:tabLst>
            </a:pPr>
            <a:r>
              <a:rPr lang="nl-NL" sz="2000" b="1">
                <a:latin typeface="GillSans Light" pitchFamily="34" charset="0"/>
              </a:rPr>
              <a:t> initiëren/ 	stimuleren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  <a:tabLst>
                <a:tab pos="176213" algn="l"/>
              </a:tabLst>
            </a:pPr>
            <a:r>
              <a:rPr lang="nl-NL" sz="2000" b="1">
                <a:latin typeface="GillSans Light" pitchFamily="34" charset="0"/>
              </a:rPr>
              <a:t> bijsturen</a:t>
            </a:r>
          </a:p>
        </p:txBody>
      </p:sp>
      <p:sp>
        <p:nvSpPr>
          <p:cNvPr id="97289" name="Text Box 7"/>
          <p:cNvSpPr txBox="1">
            <a:spLocks noChangeArrowheads="1"/>
          </p:cNvSpPr>
          <p:nvPr/>
        </p:nvSpPr>
        <p:spPr bwMode="auto">
          <a:xfrm>
            <a:off x="6156325" y="2276475"/>
            <a:ext cx="1905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  <a:tabLst>
                <a:tab pos="176213" algn="l"/>
              </a:tabLst>
            </a:pPr>
            <a:r>
              <a:rPr lang="nl-NL" sz="2000" b="1">
                <a:latin typeface="GillSans Light" pitchFamily="34" charset="0"/>
              </a:rPr>
              <a:t> koers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tabLst>
                <a:tab pos="176213" algn="l"/>
              </a:tabLst>
            </a:pPr>
            <a:r>
              <a:rPr lang="nl-NL" sz="2000" b="1">
                <a:latin typeface="GillSans Light" pitchFamily="34" charset="0"/>
              </a:rPr>
              <a:t> ontwikkel-/</a:t>
            </a:r>
            <a:br>
              <a:rPr lang="nl-NL" sz="2000" b="1">
                <a:latin typeface="GillSans Light" pitchFamily="34" charset="0"/>
              </a:rPr>
            </a:br>
            <a:r>
              <a:rPr lang="nl-NL" sz="2000" b="1">
                <a:latin typeface="GillSans Light" pitchFamily="34" charset="0"/>
              </a:rPr>
              <a:t>	jaarplan</a:t>
            </a:r>
          </a:p>
        </p:txBody>
      </p:sp>
      <p:sp>
        <p:nvSpPr>
          <p:cNvPr id="97290" name="Line 8"/>
          <p:cNvSpPr>
            <a:spLocks noChangeShapeType="1"/>
          </p:cNvSpPr>
          <p:nvPr/>
        </p:nvSpPr>
        <p:spPr bwMode="auto">
          <a:xfrm flipV="1">
            <a:off x="4687888" y="1565275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97291" name="Line 9"/>
          <p:cNvSpPr>
            <a:spLocks noChangeShapeType="1"/>
          </p:cNvSpPr>
          <p:nvPr/>
        </p:nvSpPr>
        <p:spPr bwMode="auto">
          <a:xfrm>
            <a:off x="8027988" y="2708275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97292" name="Text Box 10"/>
          <p:cNvSpPr txBox="1">
            <a:spLocks noChangeArrowheads="1"/>
          </p:cNvSpPr>
          <p:nvPr/>
        </p:nvSpPr>
        <p:spPr bwMode="auto">
          <a:xfrm>
            <a:off x="6156325" y="4581525"/>
            <a:ext cx="16652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l-NL" sz="2000" b="1">
                <a:latin typeface="GillSans Light" pitchFamily="34" charset="0"/>
              </a:rPr>
              <a:t> uitvoeren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l-NL" sz="2000" b="1">
                <a:latin typeface="GillSans Light" pitchFamily="34" charset="0"/>
              </a:rPr>
              <a:t> ontwikkelen</a:t>
            </a:r>
          </a:p>
        </p:txBody>
      </p:sp>
      <p:sp>
        <p:nvSpPr>
          <p:cNvPr id="97293" name="Line 11"/>
          <p:cNvSpPr>
            <a:spLocks noChangeShapeType="1"/>
          </p:cNvSpPr>
          <p:nvPr/>
        </p:nvSpPr>
        <p:spPr bwMode="auto">
          <a:xfrm flipH="1">
            <a:off x="6732588" y="6237288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97294" name="Text Box 12"/>
          <p:cNvSpPr txBox="1">
            <a:spLocks noChangeArrowheads="1"/>
          </p:cNvSpPr>
          <p:nvPr/>
        </p:nvSpPr>
        <p:spPr bwMode="auto">
          <a:xfrm>
            <a:off x="3708400" y="4581525"/>
            <a:ext cx="20891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l-NL" sz="2000" b="1">
                <a:latin typeface="GillSans Light" pitchFamily="34" charset="0"/>
              </a:rPr>
              <a:t> verantwoorden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l-NL" sz="2000" b="1">
                <a:latin typeface="GillSans Light" pitchFamily="34" charset="0"/>
              </a:rPr>
              <a:t> evalueren</a:t>
            </a:r>
          </a:p>
        </p:txBody>
      </p:sp>
      <p:sp>
        <p:nvSpPr>
          <p:cNvPr id="97295" name="Line 13"/>
          <p:cNvSpPr>
            <a:spLocks noChangeShapeType="1"/>
          </p:cNvSpPr>
          <p:nvPr/>
        </p:nvSpPr>
        <p:spPr bwMode="auto">
          <a:xfrm flipH="1" flipV="1">
            <a:off x="3203575" y="4581525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97296" name="AutoShape 14"/>
          <p:cNvSpPr>
            <a:spLocks noChangeArrowheads="1"/>
          </p:cNvSpPr>
          <p:nvPr/>
        </p:nvSpPr>
        <p:spPr bwMode="auto">
          <a:xfrm>
            <a:off x="4932363" y="3438525"/>
            <a:ext cx="1676400" cy="1143000"/>
          </a:xfrm>
          <a:prstGeom prst="irregularSeal1">
            <a:avLst/>
          </a:prstGeom>
          <a:solidFill>
            <a:srgbClr val="B7B1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nl-NL" sz="2000" b="1">
                <a:solidFill>
                  <a:srgbClr val="FF0000"/>
                </a:solidFill>
                <a:latin typeface="GillSans Light" pitchFamily="34" charset="0"/>
              </a:rPr>
              <a:t>kwaliteit</a:t>
            </a:r>
          </a:p>
        </p:txBody>
      </p:sp>
      <p:sp>
        <p:nvSpPr>
          <p:cNvPr id="97297" name="Text Box 15"/>
          <p:cNvSpPr txBox="1">
            <a:spLocks noChangeArrowheads="1"/>
          </p:cNvSpPr>
          <p:nvPr/>
        </p:nvSpPr>
        <p:spPr bwMode="auto">
          <a:xfrm>
            <a:off x="6973888" y="376237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sz="2000" b="1" i="1">
                <a:solidFill>
                  <a:srgbClr val="FF0000"/>
                </a:solidFill>
                <a:latin typeface="GillSans Light" pitchFamily="34" charset="0"/>
              </a:rPr>
              <a:t>bepalen</a:t>
            </a:r>
          </a:p>
        </p:txBody>
      </p:sp>
      <p:sp>
        <p:nvSpPr>
          <p:cNvPr id="97298" name="Text Box 16"/>
          <p:cNvSpPr txBox="1">
            <a:spLocks noChangeArrowheads="1"/>
          </p:cNvSpPr>
          <p:nvPr/>
        </p:nvSpPr>
        <p:spPr bwMode="auto">
          <a:xfrm>
            <a:off x="6804025" y="4076700"/>
            <a:ext cx="184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sz="2000" b="1" i="1">
                <a:solidFill>
                  <a:srgbClr val="FF0000"/>
                </a:solidFill>
                <a:latin typeface="GillSans Light" pitchFamily="34" charset="0"/>
              </a:rPr>
              <a:t>afspreken</a:t>
            </a:r>
          </a:p>
        </p:txBody>
      </p:sp>
      <p:sp>
        <p:nvSpPr>
          <p:cNvPr id="97299" name="Text Box 17"/>
          <p:cNvSpPr txBox="1">
            <a:spLocks noChangeArrowheads="1"/>
          </p:cNvSpPr>
          <p:nvPr/>
        </p:nvSpPr>
        <p:spPr bwMode="auto">
          <a:xfrm>
            <a:off x="3348038" y="40767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sz="2000" b="1" i="1">
                <a:solidFill>
                  <a:srgbClr val="FF0000"/>
                </a:solidFill>
                <a:latin typeface="GillSans Light" pitchFamily="34" charset="0"/>
              </a:rPr>
              <a:t>realiseren</a:t>
            </a:r>
          </a:p>
        </p:txBody>
      </p:sp>
      <p:sp>
        <p:nvSpPr>
          <p:cNvPr id="97300" name="Text Box 18"/>
          <p:cNvSpPr txBox="1">
            <a:spLocks noChangeArrowheads="1"/>
          </p:cNvSpPr>
          <p:nvPr/>
        </p:nvSpPr>
        <p:spPr bwMode="auto">
          <a:xfrm>
            <a:off x="3348038" y="3789363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sz="2000" b="1" i="1">
                <a:solidFill>
                  <a:srgbClr val="FF0000"/>
                </a:solidFill>
                <a:latin typeface="GillSans Light" pitchFamily="34" charset="0"/>
              </a:rPr>
              <a:t>waarderen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/>
              <a:t>Organisatieontwikkeling gericht op kwaliteit</a:t>
            </a:r>
          </a:p>
        </p:txBody>
      </p:sp>
      <p:sp>
        <p:nvSpPr>
          <p:cNvPr id="98309" name="AutoShape 1044"/>
          <p:cNvSpPr>
            <a:spLocks noChangeArrowheads="1"/>
          </p:cNvSpPr>
          <p:nvPr/>
        </p:nvSpPr>
        <p:spPr bwMode="auto">
          <a:xfrm>
            <a:off x="3419475" y="2060575"/>
            <a:ext cx="5184775" cy="343535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  <a:tabLst>
                <a:tab pos="363538" algn="l"/>
              </a:tabLst>
            </a:pPr>
            <a:endParaRPr lang="nl-NL" b="1" dirty="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  <a:tabLst>
                <a:tab pos="363538" algn="l"/>
              </a:tabLst>
            </a:pPr>
            <a:r>
              <a:rPr lang="nl-NL" sz="2800" dirty="0">
                <a:latin typeface="GillSans Light" pitchFamily="34" charset="0"/>
              </a:rPr>
              <a:t>Kenmerken/doelen: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tabLst>
                <a:tab pos="363538" algn="l"/>
              </a:tabLst>
            </a:pPr>
            <a:r>
              <a:rPr lang="nl-NL" sz="3200" dirty="0">
                <a:solidFill>
                  <a:srgbClr val="FF0000"/>
                </a:solidFill>
                <a:latin typeface="GillSans Light" pitchFamily="34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GillSans Light" pitchFamily="34" charset="0"/>
              </a:rPr>
              <a:t>Structuur: versterking </a:t>
            </a:r>
            <a:br>
              <a:rPr lang="nl-NL" dirty="0">
                <a:solidFill>
                  <a:srgbClr val="FF0000"/>
                </a:solidFill>
                <a:latin typeface="GillSans Light" pitchFamily="34" charset="0"/>
              </a:rPr>
            </a:br>
            <a:r>
              <a:rPr lang="nl-NL" dirty="0">
                <a:solidFill>
                  <a:srgbClr val="FF0000"/>
                </a:solidFill>
                <a:latin typeface="GillSans Light" pitchFamily="34" charset="0"/>
              </a:rPr>
              <a:t>	</a:t>
            </a:r>
            <a:r>
              <a:rPr lang="nl-NL" dirty="0" err="1">
                <a:solidFill>
                  <a:srgbClr val="FF0000"/>
                </a:solidFill>
                <a:latin typeface="GillSans Light" pitchFamily="34" charset="0"/>
              </a:rPr>
              <a:t>integraliteit</a:t>
            </a:r>
            <a:endParaRPr lang="nl-NL" dirty="0">
              <a:solidFill>
                <a:srgbClr val="FF0000"/>
              </a:solidFill>
              <a:latin typeface="GillSans Light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tabLst>
                <a:tab pos="363538" algn="l"/>
              </a:tabLst>
            </a:pPr>
            <a:r>
              <a:rPr lang="nl-NL" sz="3200" dirty="0">
                <a:solidFill>
                  <a:srgbClr val="FF0000"/>
                </a:solidFill>
                <a:latin typeface="GillSans Light" pitchFamily="34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GillSans Light" pitchFamily="34" charset="0"/>
              </a:rPr>
              <a:t>Cultuur van samenwerken </a:t>
            </a:r>
            <a:br>
              <a:rPr lang="nl-NL" dirty="0">
                <a:solidFill>
                  <a:srgbClr val="FF0000"/>
                </a:solidFill>
                <a:latin typeface="GillSans Light" pitchFamily="34" charset="0"/>
              </a:rPr>
            </a:br>
            <a:r>
              <a:rPr lang="nl-NL" dirty="0">
                <a:solidFill>
                  <a:srgbClr val="FF0000"/>
                </a:solidFill>
                <a:latin typeface="GillSans Light" pitchFamily="34" charset="0"/>
              </a:rPr>
              <a:t> 	en externe oriëntatie 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tabLst>
                <a:tab pos="363538" algn="l"/>
              </a:tabLst>
            </a:pPr>
            <a:r>
              <a:rPr lang="nl-NL" sz="3200" dirty="0">
                <a:solidFill>
                  <a:srgbClr val="FF0000"/>
                </a:solidFill>
                <a:latin typeface="GillSans Light" pitchFamily="34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GillSans Light" pitchFamily="34" charset="0"/>
              </a:rPr>
              <a:t>Ontwikkeling competenties</a:t>
            </a:r>
          </a:p>
          <a:p>
            <a:pPr eaLnBrk="1" hangingPunct="1">
              <a:spcBef>
                <a:spcPct val="50000"/>
              </a:spcBef>
              <a:tabLst>
                <a:tab pos="363538" algn="l"/>
              </a:tabLst>
            </a:pPr>
            <a:endParaRPr lang="nl-NL" sz="1800" dirty="0">
              <a:latin typeface="News Gothic MT"/>
            </a:endParaRPr>
          </a:p>
          <a:p>
            <a:pPr eaLnBrk="1" hangingPunct="1">
              <a:spcBef>
                <a:spcPct val="50000"/>
              </a:spcBef>
              <a:tabLst>
                <a:tab pos="363538" algn="l"/>
              </a:tabLst>
            </a:pPr>
            <a:endParaRPr lang="nl-NL" sz="1800" dirty="0">
              <a:latin typeface="News Gothic MT"/>
            </a:endParaRPr>
          </a:p>
          <a:p>
            <a:pPr eaLnBrk="1" hangingPunct="1">
              <a:spcBef>
                <a:spcPct val="50000"/>
              </a:spcBef>
              <a:tabLst>
                <a:tab pos="363538" algn="l"/>
              </a:tabLst>
            </a:pPr>
            <a:endParaRPr lang="nl-NL" sz="1800" dirty="0">
              <a:latin typeface="News Gothic MT"/>
            </a:endParaRPr>
          </a:p>
          <a:p>
            <a:pPr eaLnBrk="1" hangingPunct="1">
              <a:spcBef>
                <a:spcPct val="50000"/>
              </a:spcBef>
              <a:tabLst>
                <a:tab pos="363538" algn="l"/>
              </a:tabLst>
            </a:pPr>
            <a:endParaRPr lang="nl-NL" sz="1800" dirty="0">
              <a:latin typeface="News Gothic MT"/>
            </a:endParaRPr>
          </a:p>
        </p:txBody>
      </p:sp>
      <p:sp>
        <p:nvSpPr>
          <p:cNvPr id="98310" name="AutoShape 1027"/>
          <p:cNvSpPr>
            <a:spLocks noChangeArrowheads="1"/>
          </p:cNvSpPr>
          <p:nvPr/>
        </p:nvSpPr>
        <p:spPr bwMode="auto">
          <a:xfrm>
            <a:off x="250825" y="1700213"/>
            <a:ext cx="2808288" cy="2736850"/>
          </a:xfrm>
          <a:prstGeom prst="rightArrowCallout">
            <a:avLst>
              <a:gd name="adj1" fmla="val 14815"/>
              <a:gd name="adj2" fmla="val 25000"/>
              <a:gd name="adj3" fmla="val 17102"/>
              <a:gd name="adj4" fmla="val 66667"/>
            </a:avLst>
          </a:prstGeom>
          <a:solidFill>
            <a:srgbClr val="4DAC2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nl-NL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nl-NL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nl-NL" b="1">
              <a:latin typeface="Times New Roman" pitchFamily="18" charset="0"/>
            </a:endParaRPr>
          </a:p>
        </p:txBody>
      </p:sp>
      <p:sp>
        <p:nvSpPr>
          <p:cNvPr id="98311" name="Rectangle 1029"/>
          <p:cNvSpPr>
            <a:spLocks noChangeArrowheads="1"/>
          </p:cNvSpPr>
          <p:nvPr/>
        </p:nvSpPr>
        <p:spPr bwMode="auto">
          <a:xfrm>
            <a:off x="860425" y="2462213"/>
            <a:ext cx="304800" cy="304800"/>
          </a:xfrm>
          <a:prstGeom prst="rect">
            <a:avLst/>
          </a:prstGeom>
          <a:solidFill>
            <a:srgbClr val="0678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endParaRPr lang="nl-NL" sz="1000">
              <a:latin typeface="Arial" pitchFamily="34" charset="0"/>
            </a:endParaRPr>
          </a:p>
        </p:txBody>
      </p:sp>
      <p:sp>
        <p:nvSpPr>
          <p:cNvPr id="98312" name="Rectangle 1030"/>
          <p:cNvSpPr>
            <a:spLocks noChangeArrowheads="1"/>
          </p:cNvSpPr>
          <p:nvPr/>
        </p:nvSpPr>
        <p:spPr bwMode="auto">
          <a:xfrm>
            <a:off x="1393825" y="2462213"/>
            <a:ext cx="228600" cy="304800"/>
          </a:xfrm>
          <a:prstGeom prst="rect">
            <a:avLst/>
          </a:prstGeom>
          <a:solidFill>
            <a:srgbClr val="0678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endParaRPr lang="nl-NL" sz="1000">
              <a:latin typeface="Arial" pitchFamily="34" charset="0"/>
            </a:endParaRPr>
          </a:p>
        </p:txBody>
      </p:sp>
      <p:sp>
        <p:nvSpPr>
          <p:cNvPr id="98313" name="Rectangle 1031"/>
          <p:cNvSpPr>
            <a:spLocks noChangeArrowheads="1"/>
          </p:cNvSpPr>
          <p:nvPr/>
        </p:nvSpPr>
        <p:spPr bwMode="auto">
          <a:xfrm>
            <a:off x="327025" y="2462213"/>
            <a:ext cx="228600" cy="304800"/>
          </a:xfrm>
          <a:prstGeom prst="rect">
            <a:avLst/>
          </a:prstGeom>
          <a:solidFill>
            <a:srgbClr val="0678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endParaRPr lang="nl-NL" sz="1000">
              <a:latin typeface="Arial" pitchFamily="34" charset="0"/>
            </a:endParaRPr>
          </a:p>
        </p:txBody>
      </p:sp>
      <p:sp>
        <p:nvSpPr>
          <p:cNvPr id="98314" name="Line 1033"/>
          <p:cNvSpPr>
            <a:spLocks noChangeShapeType="1"/>
          </p:cNvSpPr>
          <p:nvPr/>
        </p:nvSpPr>
        <p:spPr bwMode="auto">
          <a:xfrm>
            <a:off x="479425" y="23098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8315" name="Line 1034"/>
          <p:cNvSpPr>
            <a:spLocks noChangeShapeType="1"/>
          </p:cNvSpPr>
          <p:nvPr/>
        </p:nvSpPr>
        <p:spPr bwMode="auto">
          <a:xfrm>
            <a:off x="479425" y="23098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8316" name="Line 1035"/>
          <p:cNvSpPr>
            <a:spLocks noChangeShapeType="1"/>
          </p:cNvSpPr>
          <p:nvPr/>
        </p:nvSpPr>
        <p:spPr bwMode="auto">
          <a:xfrm>
            <a:off x="1012825" y="23098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8317" name="Line 1037"/>
          <p:cNvSpPr>
            <a:spLocks noChangeShapeType="1"/>
          </p:cNvSpPr>
          <p:nvPr/>
        </p:nvSpPr>
        <p:spPr bwMode="auto">
          <a:xfrm>
            <a:off x="1470025" y="23098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pic>
        <p:nvPicPr>
          <p:cNvPr id="98318" name="Picture 1038" descr="C:\Program Files\Common Files\Microsoft Shared\Clipart\cagcat50\BD0651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224213"/>
            <a:ext cx="18034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19" name="AutoShape 1041"/>
          <p:cNvSpPr>
            <a:spLocks noChangeArrowheads="1"/>
          </p:cNvSpPr>
          <p:nvPr/>
        </p:nvSpPr>
        <p:spPr bwMode="auto">
          <a:xfrm rot="5482373">
            <a:off x="1250950" y="2300288"/>
            <a:ext cx="666750" cy="533400"/>
          </a:xfrm>
          <a:prstGeom prst="curvedDownArrow">
            <a:avLst>
              <a:gd name="adj1" fmla="val 25000"/>
              <a:gd name="adj2" fmla="val 50000"/>
              <a:gd name="adj3" fmla="val 33333"/>
            </a:avLst>
          </a:prstGeom>
          <a:solidFill>
            <a:srgbClr val="B7B1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eaLnBrk="1" hangingPunct="1">
              <a:spcBef>
                <a:spcPct val="50000"/>
              </a:spcBef>
            </a:pPr>
            <a:endParaRPr lang="nl-NL" sz="1000">
              <a:latin typeface="Arial" pitchFamily="34" charset="0"/>
            </a:endParaRPr>
          </a:p>
        </p:txBody>
      </p:sp>
      <p:sp>
        <p:nvSpPr>
          <p:cNvPr id="98320" name="AutoShape 1043"/>
          <p:cNvSpPr>
            <a:spLocks noChangeArrowheads="1"/>
          </p:cNvSpPr>
          <p:nvPr/>
        </p:nvSpPr>
        <p:spPr bwMode="auto">
          <a:xfrm rot="-10722964">
            <a:off x="327025" y="2271713"/>
            <a:ext cx="733425" cy="685800"/>
          </a:xfrm>
          <a:prstGeom prst="curvedLeftArrow">
            <a:avLst>
              <a:gd name="adj1" fmla="val 20000"/>
              <a:gd name="adj2" fmla="val 40000"/>
              <a:gd name="adj3" fmla="val 35648"/>
            </a:avLst>
          </a:prstGeom>
          <a:solidFill>
            <a:srgbClr val="B7B1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eaLnBrk="1" hangingPunct="1">
              <a:spcBef>
                <a:spcPct val="50000"/>
              </a:spcBef>
            </a:pPr>
            <a:endParaRPr lang="nl-NL" sz="10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Leerervaringen kwaliteitsmanagement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Gedegen instrumentarium is nodig maar onvoldoende</a:t>
            </a:r>
            <a:br>
              <a:rPr lang="nl-NL" dirty="0"/>
            </a:br>
            <a:endParaRPr lang="nl-NL" dirty="0"/>
          </a:p>
          <a:p>
            <a:r>
              <a:rPr lang="nl-NL" dirty="0"/>
              <a:t>Kwaliteitsmanagement niet isoleren</a:t>
            </a:r>
            <a:br>
              <a:rPr lang="nl-NL" dirty="0"/>
            </a:br>
            <a:endParaRPr lang="nl-NL" dirty="0"/>
          </a:p>
          <a:p>
            <a:r>
              <a:rPr lang="nl-NL" dirty="0"/>
              <a:t>Integrale aanpak bedrijfsvoering/km</a:t>
            </a:r>
            <a:br>
              <a:rPr lang="nl-NL" dirty="0"/>
            </a:br>
            <a:endParaRPr lang="nl-NL" dirty="0"/>
          </a:p>
          <a:p>
            <a:r>
              <a:rPr lang="nl-NL" dirty="0"/>
              <a:t>Kwaliteitsmanagement en organisatieontwikkeling versterken elkaar</a:t>
            </a:r>
            <a:br>
              <a:rPr lang="nl-NL" dirty="0"/>
            </a:br>
            <a:endParaRPr lang="nl-NL" dirty="0"/>
          </a:p>
          <a:p>
            <a:r>
              <a:rPr lang="nl-NL" dirty="0"/>
              <a:t>Kwaliteit verbindende factor van buiten naar binnen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 sz="2400" dirty="0" err="1"/>
              <a:t>Imagining</a:t>
            </a:r>
            <a:r>
              <a:rPr lang="nl-NL" sz="2500" dirty="0"/>
              <a:t> </a:t>
            </a:r>
            <a:r>
              <a:rPr lang="nl-NL" sz="2400" dirty="0" err="1"/>
              <a:t>sustainability</a:t>
            </a:r>
            <a:r>
              <a:rPr lang="nl-NL" sz="2400" dirty="0"/>
              <a:t> (</a:t>
            </a:r>
            <a:r>
              <a:rPr lang="nl-NL" sz="2400" dirty="0" err="1"/>
              <a:t>diss</a:t>
            </a:r>
            <a:r>
              <a:rPr lang="nl-NL" sz="2400" dirty="0"/>
              <a:t>. </a:t>
            </a:r>
            <a:r>
              <a:rPr lang="nl-NL" sz="2400" dirty="0" err="1"/>
              <a:t>Saartje</a:t>
            </a:r>
            <a:r>
              <a:rPr lang="nl-NL" sz="2400" dirty="0"/>
              <a:t> </a:t>
            </a:r>
            <a:r>
              <a:rPr lang="nl-NL" sz="2400" dirty="0" err="1"/>
              <a:t>Sondeijker</a:t>
            </a:r>
            <a:r>
              <a:rPr lang="nl-NL" sz="2400" dirty="0"/>
              <a:t>):</a:t>
            </a:r>
          </a:p>
        </p:txBody>
      </p:sp>
      <p:sp>
        <p:nvSpPr>
          <p:cNvPr id="24579" name="Tijdelijke aanduiding voor inhoud 2"/>
          <p:cNvSpPr>
            <a:spLocks noGrp="1"/>
          </p:cNvSpPr>
          <p:nvPr>
            <p:ph idx="4294967295"/>
          </p:nvPr>
        </p:nvSpPr>
        <p:spPr/>
        <p:txBody>
          <a:bodyPr lIns="0" tIns="0" rIns="0" bIns="0"/>
          <a:lstStyle/>
          <a:p>
            <a:pPr>
              <a:tabLst>
                <a:tab pos="2778125" algn="l"/>
              </a:tabLst>
            </a:pPr>
            <a:r>
              <a:rPr lang="nl-NL" dirty="0"/>
              <a:t>Grootschalig	</a:t>
            </a:r>
            <a:r>
              <a:rPr lang="nl-NL" dirty="0" smtClean="0"/>
              <a:t>	Kleinschalig</a:t>
            </a:r>
            <a:endParaRPr lang="nl-NL" dirty="0"/>
          </a:p>
          <a:p>
            <a:pPr>
              <a:tabLst>
                <a:tab pos="2778125" algn="l"/>
              </a:tabLst>
            </a:pPr>
            <a:r>
              <a:rPr lang="nl-NL" dirty="0"/>
              <a:t>Sectoraal	</a:t>
            </a:r>
            <a:r>
              <a:rPr lang="nl-NL" dirty="0" smtClean="0"/>
              <a:t>	Integraal</a:t>
            </a:r>
            <a:endParaRPr lang="nl-NL" dirty="0"/>
          </a:p>
          <a:p>
            <a:pPr>
              <a:tabLst>
                <a:tab pos="2778125" algn="l"/>
              </a:tabLst>
            </a:pPr>
            <a:r>
              <a:rPr lang="nl-NL" dirty="0"/>
              <a:t>Reactief	</a:t>
            </a:r>
            <a:r>
              <a:rPr lang="nl-NL" dirty="0" smtClean="0"/>
              <a:t>	Preventief</a:t>
            </a:r>
            <a:endParaRPr lang="nl-NL" dirty="0"/>
          </a:p>
          <a:p>
            <a:pPr>
              <a:tabLst>
                <a:tab pos="2778125" algn="l"/>
              </a:tabLst>
            </a:pPr>
            <a:r>
              <a:rPr lang="nl-NL" dirty="0" err="1"/>
              <a:t>Organisatiedenken</a:t>
            </a:r>
            <a:r>
              <a:rPr lang="nl-NL" dirty="0"/>
              <a:t>	</a:t>
            </a:r>
            <a:r>
              <a:rPr lang="nl-NL" dirty="0" smtClean="0"/>
              <a:t>	</a:t>
            </a:r>
            <a:r>
              <a:rPr lang="nl-NL" dirty="0" err="1" smtClean="0"/>
              <a:t>Netwerkdenken</a:t>
            </a:r>
            <a:endParaRPr lang="nl-NL" dirty="0"/>
          </a:p>
          <a:p>
            <a:pPr>
              <a:tabLst>
                <a:tab pos="2778125" algn="l"/>
              </a:tabLst>
            </a:pPr>
            <a:r>
              <a:rPr lang="nl-NL" dirty="0" smtClean="0"/>
              <a:t>Product</a:t>
            </a:r>
            <a:r>
              <a:rPr lang="nl-NL" dirty="0"/>
              <a:t>	</a:t>
            </a:r>
            <a:r>
              <a:rPr lang="nl-NL" dirty="0" smtClean="0"/>
              <a:t>	Dienst</a:t>
            </a:r>
            <a:endParaRPr lang="nl-NL" dirty="0"/>
          </a:p>
          <a:p>
            <a:pPr>
              <a:tabLst>
                <a:tab pos="2778125" algn="l"/>
              </a:tabLst>
            </a:pPr>
            <a:r>
              <a:rPr lang="nl-NL" dirty="0"/>
              <a:t>Professioneel	</a:t>
            </a:r>
            <a:r>
              <a:rPr lang="nl-NL" dirty="0" smtClean="0"/>
              <a:t>	Informeel</a:t>
            </a:r>
            <a:endParaRPr lang="nl-NL" dirty="0"/>
          </a:p>
          <a:p>
            <a:pPr>
              <a:tabLst>
                <a:tab pos="2778125" algn="l"/>
              </a:tabLst>
            </a:pPr>
            <a:endParaRPr lang="nl-NL" dirty="0"/>
          </a:p>
          <a:p>
            <a:pPr>
              <a:tabLst>
                <a:tab pos="2778125" algn="l"/>
              </a:tabLst>
            </a:pPr>
            <a:endParaRPr lang="nl-NL" sz="1400" dirty="0"/>
          </a:p>
        </p:txBody>
      </p:sp>
      <p:sp>
        <p:nvSpPr>
          <p:cNvPr id="24580" name="Tijdelijke aanduiding voor dianummer 3"/>
          <p:cNvSpPr txBox="1">
            <a:spLocks noGrp="1"/>
          </p:cNvSpPr>
          <p:nvPr/>
        </p:nvSpPr>
        <p:spPr bwMode="auto">
          <a:xfrm>
            <a:off x="425450" y="6586538"/>
            <a:ext cx="4064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1" hangingPunct="1"/>
            <a:fld id="{EB2C2EEB-EBB6-46B3-BBFA-01393BF9AD9D}" type="slidenum">
              <a:rPr lang="en-US" sz="800">
                <a:latin typeface="Arial" pitchFamily="34" charset="0"/>
              </a:rPr>
              <a:pPr eaLnBrk="1" hangingPunct="1"/>
              <a:t>5</a:t>
            </a:fld>
            <a:endParaRPr lang="en-US" sz="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nl-NL"/>
              <a:t>Concept duurzame kwaliteit</a:t>
            </a:r>
          </a:p>
        </p:txBody>
      </p:sp>
      <p:sp>
        <p:nvSpPr>
          <p:cNvPr id="25603" name="Tijdelijke aanduiding voor inhoud 2"/>
          <p:cNvSpPr>
            <a:spLocks noGrp="1"/>
          </p:cNvSpPr>
          <p:nvPr>
            <p:ph idx="4294967295"/>
          </p:nvPr>
        </p:nvSpPr>
        <p:spPr/>
        <p:txBody>
          <a:bodyPr lIns="0" tIns="0" rIns="0" bIns="0"/>
          <a:lstStyle/>
          <a:p>
            <a:r>
              <a:rPr lang="nl-NL" dirty="0"/>
              <a:t>Regie </a:t>
            </a:r>
          </a:p>
          <a:p>
            <a:r>
              <a:rPr lang="nl-NL" dirty="0"/>
              <a:t>Economisch volhoudbaar </a:t>
            </a:r>
          </a:p>
          <a:p>
            <a:r>
              <a:rPr lang="nl-NL" dirty="0"/>
              <a:t>Maatschappelijk ingebed </a:t>
            </a:r>
          </a:p>
          <a:p>
            <a:r>
              <a:rPr lang="nl-NL" dirty="0"/>
              <a:t>Verbonden met zingeving </a:t>
            </a:r>
          </a:p>
        </p:txBody>
      </p:sp>
      <p:sp>
        <p:nvSpPr>
          <p:cNvPr id="25604" name="Tijdelijke aanduiding voor dianummer 3"/>
          <p:cNvSpPr txBox="1">
            <a:spLocks noGrp="1"/>
          </p:cNvSpPr>
          <p:nvPr/>
        </p:nvSpPr>
        <p:spPr bwMode="auto">
          <a:xfrm>
            <a:off x="425450" y="6586538"/>
            <a:ext cx="4064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1" hangingPunct="1"/>
            <a:fld id="{7FE7961B-3132-4786-8B00-B03D8E50B64A}" type="slidenum">
              <a:rPr lang="en-US" sz="800">
                <a:latin typeface="Arial" pitchFamily="34" charset="0"/>
              </a:rPr>
              <a:pPr eaLnBrk="1" hangingPunct="1"/>
              <a:t>6</a:t>
            </a:fld>
            <a:endParaRPr lang="en-US" sz="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Strategische uitdaging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 typeface="Wingdings" pitchFamily="2" charset="2"/>
              <a:buNone/>
            </a:pPr>
            <a:r>
              <a:rPr lang="nl-NL" b="1"/>
              <a:t>Netwerkstrategieën</a:t>
            </a:r>
          </a:p>
          <a:p>
            <a:pPr marL="381000" indent="-381000"/>
            <a:r>
              <a:rPr lang="nl-NL"/>
              <a:t>Samenwerking – concurrentie</a:t>
            </a:r>
          </a:p>
          <a:p>
            <a:pPr marL="381000" indent="-381000"/>
            <a:r>
              <a:rPr lang="nl-NL"/>
              <a:t>Strategische allianties</a:t>
            </a:r>
          </a:p>
          <a:p>
            <a:pPr marL="381000" indent="-381000"/>
            <a:r>
              <a:rPr lang="nl-NL"/>
              <a:t>Integraal in plaats van sectoraal</a:t>
            </a:r>
          </a:p>
          <a:p>
            <a:pPr marL="381000" indent="-381000"/>
            <a:r>
              <a:rPr lang="nl-NL"/>
              <a:t>Professioneel en informeel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Strategische uitdaging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nl-NL" b="1"/>
              <a:t>Prestatie-afspraken</a:t>
            </a:r>
          </a:p>
          <a:p>
            <a:r>
              <a:rPr lang="nl-NL"/>
              <a:t>Respectvol</a:t>
            </a:r>
          </a:p>
          <a:p>
            <a:r>
              <a:rPr lang="nl-NL"/>
              <a:t>Verplichtend</a:t>
            </a:r>
          </a:p>
          <a:p>
            <a:r>
              <a:rPr lang="nl-NL"/>
              <a:t>Publiek</a:t>
            </a:r>
          </a:p>
          <a:p>
            <a:r>
              <a:rPr lang="nl-NL"/>
              <a:t>Mens en omgeving georiënteerd</a:t>
            </a:r>
          </a:p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453313" cy="762000"/>
          </a:xfrm>
        </p:spPr>
        <p:txBody>
          <a:bodyPr/>
          <a:lstStyle/>
          <a:p>
            <a:r>
              <a:rPr lang="nl-NL" sz="2400"/>
              <a:t>Kwaliteit dient managementinstrument te zijn 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Ingebed in de organisatie</a:t>
            </a:r>
          </a:p>
          <a:p>
            <a:r>
              <a:rPr lang="nl-NL"/>
              <a:t>Belang sturing en ‘Planning &amp; Control’</a:t>
            </a:r>
          </a:p>
          <a:p>
            <a:endParaRPr lang="nl-NL"/>
          </a:p>
          <a:p>
            <a:pPr>
              <a:buFont typeface="Wingdings" pitchFamily="2" charset="2"/>
              <a:buNone/>
            </a:pPr>
            <a:r>
              <a:rPr lang="nl-NL"/>
              <a:t>Instrument is Management Control Systeem</a:t>
            </a:r>
          </a:p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ogo &amp; cirkel">
  <a:themeElements>
    <a:clrScheme name="Logo &amp; cirk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ogo &amp; cirkel">
      <a:majorFont>
        <a:latin typeface="GillSans"/>
        <a:ea typeface=""/>
        <a:cs typeface=""/>
      </a:majorFont>
      <a:minorFont>
        <a:latin typeface="GillSans Light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Logo &amp; cirk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&amp; cirk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go &amp; cirke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&amp; cirke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&amp; cirk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&amp; cirk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&amp; cirk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ogo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ogo">
      <a:majorFont>
        <a:latin typeface="GillSans"/>
        <a:ea typeface=""/>
        <a:cs typeface=""/>
      </a:majorFont>
      <a:minorFont>
        <a:latin typeface="GillSans Light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g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een logo">
  <a:themeElements>
    <a:clrScheme name="Geen 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een logo">
      <a:majorFont>
        <a:latin typeface="GillSans"/>
        <a:ea typeface=""/>
        <a:cs typeface=""/>
      </a:majorFont>
      <a:minorFont>
        <a:latin typeface="GillSans Light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Geen 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en log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en log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en log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en log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en log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en log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ege dia">
  <a:themeElements>
    <a:clrScheme name="Lege di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ge dia">
      <a:majorFont>
        <a:latin typeface="GillSans"/>
        <a:ea typeface=""/>
        <a:cs typeface=""/>
      </a:majorFont>
      <a:minorFont>
        <a:latin typeface="GillSans Light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Lege d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d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d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d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d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d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d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271</TotalTime>
  <Words>915</Words>
  <Application>Microsoft Office PowerPoint</Application>
  <PresentationFormat>Diavoorstelling (4:3)</PresentationFormat>
  <Paragraphs>328</Paragraphs>
  <Slides>47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4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47</vt:i4>
      </vt:variant>
    </vt:vector>
  </HeadingPairs>
  <TitlesOfParts>
    <vt:vector size="52" baseType="lpstr">
      <vt:lpstr>Logo &amp; cirkel</vt:lpstr>
      <vt:lpstr>Logo</vt:lpstr>
      <vt:lpstr>Geen logo</vt:lpstr>
      <vt:lpstr>Lege dia</vt:lpstr>
      <vt:lpstr>Document</vt:lpstr>
      <vt:lpstr>Kwaliteit onder controle </vt:lpstr>
      <vt:lpstr>Ontwikkelingen Wonen-Welzijn-Zorg</vt:lpstr>
      <vt:lpstr>Kader en omgeving Wonen-Welzijn-Zorg</vt:lpstr>
      <vt:lpstr>D.w.z.</vt:lpstr>
      <vt:lpstr>Imagining sustainability (diss. Saartje Sondeijker):</vt:lpstr>
      <vt:lpstr>Concept duurzame kwaliteit</vt:lpstr>
      <vt:lpstr>Strategische uitdaging</vt:lpstr>
      <vt:lpstr>Strategische uitdaging</vt:lpstr>
      <vt:lpstr>Kwaliteit dient managementinstrument te zijn !</vt:lpstr>
      <vt:lpstr>Dia 10</vt:lpstr>
      <vt:lpstr>Linkerpijler: strategie en structuur </vt:lpstr>
      <vt:lpstr>Rechterpijler: methoden en technieken </vt:lpstr>
      <vt:lpstr>Middelste pijler</vt:lpstr>
      <vt:lpstr>Dia 14</vt:lpstr>
      <vt:lpstr>Voordelen goede kwaliteitscyclus: </vt:lpstr>
      <vt:lpstr>Kwaliteitsmanagement; wat levert het op?</vt:lpstr>
      <vt:lpstr>Sarbanes-oxley</vt:lpstr>
      <vt:lpstr>Dia 18</vt:lpstr>
      <vt:lpstr>Rol bedrijfsvoering</vt:lpstr>
      <vt:lpstr>Voorbeeld</vt:lpstr>
      <vt:lpstr>Kwaliteitszorg is:</vt:lpstr>
      <vt:lpstr>Aandachtsgebieden INK</vt:lpstr>
      <vt:lpstr>Vijf ontwikkelingsfasen</vt:lpstr>
      <vt:lpstr>Kwaliteitsverbetering (1)</vt:lpstr>
      <vt:lpstr>Kwaliteitsverbetering (2)</vt:lpstr>
      <vt:lpstr>Kwaliteitsdocumenten</vt:lpstr>
      <vt:lpstr>Doelen documentensysteem</vt:lpstr>
      <vt:lpstr>Eisen documentensysteem</vt:lpstr>
      <vt:lpstr>Kwaliteitsverbetering</vt:lpstr>
      <vt:lpstr>Kwaliteitscirkel</vt:lpstr>
      <vt:lpstr>Waarom kiezen voor Kwaliteitscirkel?</vt:lpstr>
      <vt:lpstr>Stappenplan kwaliteitscirkel</vt:lpstr>
      <vt:lpstr>Toepassing Kwaliteitsverbetering</vt:lpstr>
      <vt:lpstr>Kwaliteitsaudit</vt:lpstr>
      <vt:lpstr>Kwaliteit leven</vt:lpstr>
      <vt:lpstr>Kwaliteit Onderwijs</vt:lpstr>
      <vt:lpstr>Kwaliteit is mensenwerk</vt:lpstr>
      <vt:lpstr>Kwaliteit staat niet op zichzelf</vt:lpstr>
      <vt:lpstr>Methodische kwaliteitszorg</vt:lpstr>
      <vt:lpstr>Kwaliteitsmodel provincie</vt:lpstr>
      <vt:lpstr>Voorbeelden verbeteracties</vt:lpstr>
      <vt:lpstr>Oriëntatie op integraliteit en omgeving</vt:lpstr>
      <vt:lpstr>Speerpunten voor ontwikkeling van organisatie/kwaliteit</vt:lpstr>
      <vt:lpstr>HRM: jaarcyclus met competentieontwikkeling</vt:lpstr>
      <vt:lpstr>Cyclus bedrijfsvoering</vt:lpstr>
      <vt:lpstr>Organisatieontwikkeling gericht op kwaliteit</vt:lpstr>
      <vt:lpstr>Leerervaringen kwaliteitsmanagement</vt:lpstr>
    </vt:vector>
  </TitlesOfParts>
  <Company>KOCK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Esther van Moorsel</dc:creator>
  <cp:lastModifiedBy>SBR</cp:lastModifiedBy>
  <cp:revision>20</cp:revision>
  <dcterms:created xsi:type="dcterms:W3CDTF">2008-11-20T09:33:00Z</dcterms:created>
  <dcterms:modified xsi:type="dcterms:W3CDTF">2010-11-13T10:34:40Z</dcterms:modified>
</cp:coreProperties>
</file>