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3" r:id="rId3"/>
    <p:sldId id="302" r:id="rId4"/>
    <p:sldId id="264" r:id="rId5"/>
    <p:sldId id="293" r:id="rId6"/>
    <p:sldId id="269" r:id="rId7"/>
    <p:sldId id="270" r:id="rId8"/>
    <p:sldId id="275" r:id="rId9"/>
    <p:sldId id="276" r:id="rId10"/>
    <p:sldId id="277" r:id="rId11"/>
    <p:sldId id="300" r:id="rId12"/>
    <p:sldId id="274" r:id="rId13"/>
    <p:sldId id="282" r:id="rId14"/>
    <p:sldId id="303" r:id="rId15"/>
    <p:sldId id="286" r:id="rId16"/>
    <p:sldId id="288" r:id="rId17"/>
    <p:sldId id="294" r:id="rId18"/>
    <p:sldId id="297" r:id="rId19"/>
    <p:sldId id="261" r:id="rId20"/>
    <p:sldId id="259" r:id="rId21"/>
    <p:sldId id="260" r:id="rId22"/>
    <p:sldId id="292" r:id="rId23"/>
    <p:sldId id="258" r:id="rId24"/>
    <p:sldId id="267" r:id="rId25"/>
    <p:sldId id="289" r:id="rId26"/>
    <p:sldId id="290" r:id="rId27"/>
    <p:sldId id="291" r:id="rId28"/>
  </p:sldIdLst>
  <p:sldSz cx="9144000" cy="6858000" type="screen4x3"/>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70" autoAdjust="0"/>
    <p:restoredTop sz="82160" autoAdjust="0"/>
  </p:normalViewPr>
  <p:slideViewPr>
    <p:cSldViewPr>
      <p:cViewPr varScale="1">
        <p:scale>
          <a:sx n="95" d="100"/>
          <a:sy n="95" d="100"/>
        </p:scale>
        <p:origin x="2136" y="72"/>
      </p:cViewPr>
      <p:guideLst>
        <p:guide orient="horz" pos="2160"/>
        <p:guide pos="2880"/>
      </p:guideLst>
    </p:cSldViewPr>
  </p:slideViewPr>
  <p:outlineViewPr>
    <p:cViewPr>
      <p:scale>
        <a:sx n="33" d="100"/>
        <a:sy n="33" d="100"/>
      </p:scale>
      <p:origin x="12" y="30"/>
    </p:cViewPr>
  </p:outlineViewPr>
  <p:notesTextViewPr>
    <p:cViewPr>
      <p:scale>
        <a:sx n="1" d="1"/>
        <a:sy n="1" d="1"/>
      </p:scale>
      <p:origin x="0" y="0"/>
    </p:cViewPr>
  </p:notesTextViewPr>
  <p:sorterViewPr>
    <p:cViewPr varScale="1">
      <p:scale>
        <a:sx n="100" d="100"/>
        <a:sy n="100" d="100"/>
      </p:scale>
      <p:origin x="0" y="-24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43"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2"/>
            <a:ext cx="2889938" cy="493633"/>
          </a:xfrm>
          <a:prstGeom prst="rect">
            <a:avLst/>
          </a:prstGeom>
        </p:spPr>
        <p:txBody>
          <a:bodyPr vert="horz" lIns="91440" tIns="45720" rIns="91440" bIns="45720" rtlCol="0"/>
          <a:lstStyle>
            <a:lvl1pPr algn="r">
              <a:defRPr sz="1200"/>
            </a:lvl1pPr>
          </a:lstStyle>
          <a:p>
            <a:fld id="{323BA79D-36FB-4773-B7D4-8F3B9316A816}" type="datetimeFigureOut">
              <a:rPr lang="nl-NL" smtClean="0"/>
              <a:t>21-11-2017</a:t>
            </a:fld>
            <a:endParaRPr lang="nl-NL"/>
          </a:p>
        </p:txBody>
      </p:sp>
      <p:sp>
        <p:nvSpPr>
          <p:cNvPr id="4" name="Tijdelijke aanduiding voor voettekst 3"/>
          <p:cNvSpPr>
            <a:spLocks noGrp="1"/>
          </p:cNvSpPr>
          <p:nvPr>
            <p:ph type="ftr" sz="quarter" idx="2"/>
          </p:nvPr>
        </p:nvSpPr>
        <p:spPr>
          <a:xfrm>
            <a:off x="0" y="9377318"/>
            <a:ext cx="2889938" cy="493633"/>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18"/>
            <a:ext cx="2889938" cy="493633"/>
          </a:xfrm>
          <a:prstGeom prst="rect">
            <a:avLst/>
          </a:prstGeom>
        </p:spPr>
        <p:txBody>
          <a:bodyPr vert="horz" lIns="91440" tIns="45720" rIns="91440" bIns="45720" rtlCol="0" anchor="b"/>
          <a:lstStyle>
            <a:lvl1pPr algn="r">
              <a:defRPr sz="1200"/>
            </a:lvl1pPr>
          </a:lstStyle>
          <a:p>
            <a:fld id="{41F79593-E02A-426E-9635-3CD76A356763}" type="slidenum">
              <a:rPr lang="nl-NL" smtClean="0"/>
              <a:t>‹nr.›</a:t>
            </a:fld>
            <a:endParaRPr lang="nl-NL"/>
          </a:p>
        </p:txBody>
      </p:sp>
    </p:spTree>
    <p:extLst>
      <p:ext uri="{BB962C8B-B14F-4D97-AF65-F5344CB8AC3E}">
        <p14:creationId xmlns:p14="http://schemas.microsoft.com/office/powerpoint/2010/main" val="355250915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17-08-31T13:51:12.790"/>
    </inkml:context>
    <inkml:brush xml:id="br0">
      <inkml:brushProperty name="width" value="0.05292" units="cm"/>
      <inkml:brushProperty name="height" value="0.05292" units="cm"/>
      <inkml:brushProperty name="color" value="#FF0000"/>
    </inkml:brush>
  </inkml:definitions>
  <inkml:trace contextRef="#ctx0" brushRef="#br0">19034 5979 0,'0'0'16,"0"0"-16,0 0 15,0 0-15,0 0 16,0 0-1,0 0-15,0 0 16,0 0 0,0 0-16,0 0 15,0 0-15,0 0 16,0 0-16,0 0 16,0 0-1,0 0-15,0 0 16,-55-94-16,38 75 15,0 4 17,9 0-32,4 0 15,-1 0-15,1-4 16,0 0 0,4-7-16,-13-8 15,0-4 1,1 0-16,3 12 15,9 15-15,-4-16 32,4 12-32,-8-3 15,3 2-15,5 5 16,5-4-16,-10 4 16,1-12-1,8 8 1,-8-4-16,4 12 15,-8-12-15,8 11 16,-13-3 0,5-4-16,3 4 15,1 0-15,-4-12 16,-1 0 0,1-3-16,-1 7 15,5 12-15,-9 3 16,9-4-1,0-3-15,0-4 16,-9-4 0,9 0-16,-5 4 15,5 12-15,-5-12 16,1 11-16,0-11 16,8 3-1,-9-6-15,5 3 16,-5-4-1,5-4-15,-4-3 32,3 3-32,-3-3 15,-5-12-15,1 16 16,-1-5 0,-4-10-16,4 6 15,1 9 1,7 3-16,-3 8 15,4-1-15,-13 9 16,8 3-16,5 37 16,-13-10-1</inkml:trace>
  <inkml:trace contextRef="#ctx0" brushRef="#br0" timeOffset="968.7262">15817 7191 0,'0'0'0,"0"0"0,0 0 16,4-117-16,-12 46 16,-1-23-1,-4-12-15,5 16 16,8-1-16,4-6 16,13 6 15,4-3-31,-4-4 15,4 19-15,-8-7 16,-4 22 0,-1 7-16,1 8 15,-5 15 1,0 8-16,0 11 16,5-11-16,-1-8 15,-4 4-15,-4-12 16,0 1-1,5-16-15,-5 5 16,0-16 0,-9-4-16,5 5 15,-5 14-15,1 0 16,4 16-16,-5-5 16,1-11-1,-1 4-15,-8 4 16,-4 0-16,0-8 15,-4 1 17,-1-5-32,5 16 15,8 11-15,5 15 16,4 0 0,8 7-16,4 8 15,31-71 1,-39 71-16,0 0 15,0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0"/>
            <a:ext cx="2889250" cy="495300"/>
          </a:xfrm>
          <a:prstGeom prst="rect">
            <a:avLst/>
          </a:prstGeom>
        </p:spPr>
        <p:txBody>
          <a:bodyPr vert="horz" lIns="91440" tIns="45720" rIns="91440" bIns="45720" rtlCol="0"/>
          <a:lstStyle>
            <a:lvl1pPr algn="r">
              <a:defRPr sz="1200"/>
            </a:lvl1pPr>
          </a:lstStyle>
          <a:p>
            <a:fld id="{23C3ADE3-73B0-47AA-9200-D32C493EE8F3}" type="datetimeFigureOut">
              <a:rPr lang="nl-NL" smtClean="0"/>
              <a:t>21-11-2017</a:t>
            </a:fld>
            <a:endParaRPr lang="nl-NL"/>
          </a:p>
        </p:txBody>
      </p:sp>
      <p:sp>
        <p:nvSpPr>
          <p:cNvPr id="4" name="Tijdelijke aanduiding voor dia-afbeelding 3"/>
          <p:cNvSpPr>
            <a:spLocks noGrp="1" noRot="1" noChangeAspect="1"/>
          </p:cNvSpPr>
          <p:nvPr>
            <p:ph type="sldImg" idx="2"/>
          </p:nvPr>
        </p:nvSpPr>
        <p:spPr>
          <a:xfrm>
            <a:off x="1112838" y="1233488"/>
            <a:ext cx="444341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51388"/>
            <a:ext cx="5335588" cy="3887787"/>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63"/>
            <a:ext cx="2889250" cy="4953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377363"/>
            <a:ext cx="2889250" cy="495300"/>
          </a:xfrm>
          <a:prstGeom prst="rect">
            <a:avLst/>
          </a:prstGeom>
        </p:spPr>
        <p:txBody>
          <a:bodyPr vert="horz" lIns="91440" tIns="45720" rIns="91440" bIns="45720" rtlCol="0" anchor="b"/>
          <a:lstStyle>
            <a:lvl1pPr algn="r">
              <a:defRPr sz="1200"/>
            </a:lvl1pPr>
          </a:lstStyle>
          <a:p>
            <a:fld id="{10399F35-723C-4DFE-85DC-15733E75193D}" type="slidenum">
              <a:rPr lang="nl-NL" smtClean="0"/>
              <a:t>‹nr.›</a:t>
            </a:fld>
            <a:endParaRPr lang="nl-NL"/>
          </a:p>
        </p:txBody>
      </p:sp>
    </p:spTree>
    <p:extLst>
      <p:ext uri="{BB962C8B-B14F-4D97-AF65-F5344CB8AC3E}">
        <p14:creationId xmlns:p14="http://schemas.microsoft.com/office/powerpoint/2010/main" val="112050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0399F35-723C-4DFE-85DC-15733E75193D}" type="slidenum">
              <a:rPr lang="nl-NL" smtClean="0"/>
              <a:t>3</a:t>
            </a:fld>
            <a:endParaRPr lang="nl-NL"/>
          </a:p>
        </p:txBody>
      </p:sp>
    </p:spTree>
    <p:extLst>
      <p:ext uri="{BB962C8B-B14F-4D97-AF65-F5344CB8AC3E}">
        <p14:creationId xmlns:p14="http://schemas.microsoft.com/office/powerpoint/2010/main" val="296210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BBCF7EC5-1226-4E58-B70F-F020E9661EE0}" type="slidenum">
              <a:rPr lang="nl-NL" altLang="nl-NL" smtClean="0"/>
              <a:pPr/>
              <a:t>6</a:t>
            </a:fld>
            <a:endParaRPr lang="nl-NL" altLang="nl-NL"/>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r>
              <a:rPr lang="nl-NL" altLang="nl-NL"/>
              <a:t>Kenmerken van succesvol veranderende organisatie (excl. Commitment). </a:t>
            </a:r>
          </a:p>
          <a:p>
            <a:pPr eaLnBrk="1" hangingPunct="1"/>
            <a:r>
              <a:rPr lang="nl-NL" altLang="nl-NL"/>
              <a:t>Longitudinaal (KMAR, DJI)</a:t>
            </a:r>
          </a:p>
          <a:p>
            <a:pPr eaLnBrk="1" hangingPunct="1"/>
            <a:r>
              <a:rPr lang="nl-NL" altLang="nl-NL"/>
              <a:t>Consistentie: verticaal doorvertaling: gaan we op alle lagen op hetzelfde sturen? Vb. # ontsnappingen, # celinspecties</a:t>
            </a:r>
          </a:p>
          <a:p>
            <a:pPr eaLnBrk="1" hangingPunct="1"/>
            <a:r>
              <a:rPr lang="nl-NL" altLang="nl-NL"/>
              <a:t>Samenhang: horizontale afstemming tussen afdelingen. Blinde vlekken en overlap.</a:t>
            </a:r>
          </a:p>
          <a:p>
            <a:pPr eaLnBrk="1" hangingPunct="1"/>
            <a:r>
              <a:rPr lang="nl-NL" altLang="nl-NL"/>
              <a:t>Feedback: mgt gesprek.</a:t>
            </a:r>
          </a:p>
          <a:p>
            <a:pPr eaLnBrk="1" hangingPunct="1"/>
            <a:r>
              <a:rPr lang="nl-NL" altLang="nl-NL"/>
              <a:t>Commitment: berekenbaar commitment  (moeten) vrijwillig commitment (willen)</a:t>
            </a:r>
          </a:p>
        </p:txBody>
      </p:sp>
    </p:spTree>
    <p:extLst>
      <p:ext uri="{BB962C8B-B14F-4D97-AF65-F5344CB8AC3E}">
        <p14:creationId xmlns:p14="http://schemas.microsoft.com/office/powerpoint/2010/main" val="365283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eaLnBrk="1" hangingPunct="1"/>
            <a:fld id="{F8AFEBAC-59F1-4499-B0A6-F09972ED5AF5}" type="slidenum">
              <a:rPr lang="nl-NL" sz="1200"/>
              <a:pPr eaLnBrk="1" hangingPunct="1"/>
              <a:t>7</a:t>
            </a:fld>
            <a:endParaRPr lang="nl-NL" sz="1200"/>
          </a:p>
        </p:txBody>
      </p:sp>
      <p:sp>
        <p:nvSpPr>
          <p:cNvPr id="44035" name="Rectangle 2"/>
          <p:cNvSpPr>
            <a:spLocks noGrp="1" noRot="1" noChangeAspect="1" noChangeArrowheads="1" noTextEdit="1"/>
          </p:cNvSpPr>
          <p:nvPr>
            <p:ph type="sldImg"/>
          </p:nvPr>
        </p:nvSpPr>
        <p:spPr>
          <a:xfrm>
            <a:off x="854075" y="744538"/>
            <a:ext cx="4962525" cy="3722687"/>
          </a:xfrm>
          <a:ln/>
        </p:spPr>
      </p:sp>
      <p:sp>
        <p:nvSpPr>
          <p:cNvPr id="44036" name="Rectangle 3"/>
          <p:cNvSpPr>
            <a:spLocks noGrp="1" noChangeArrowheads="1"/>
          </p:cNvSpPr>
          <p:nvPr>
            <p:ph type="body" idx="1"/>
          </p:nvPr>
        </p:nvSpPr>
        <p:spPr>
          <a:xfrm>
            <a:off x="889000" y="4714876"/>
            <a:ext cx="4891088" cy="4467225"/>
          </a:xfrm>
          <a:noFill/>
        </p:spPr>
        <p:txBody>
          <a:bodyPr/>
          <a:lstStyle/>
          <a:p>
            <a:pPr eaLnBrk="1" hangingPunct="1"/>
            <a:r>
              <a:rPr lang="nl-NL" dirty="0"/>
              <a:t>A3: concrete werkwijze voor het gezamenlijk creëren, realiseren en monitoren van het jaarplan. </a:t>
            </a:r>
          </a:p>
          <a:p>
            <a:pPr eaLnBrk="1" hangingPunct="1">
              <a:buFontTx/>
              <a:buChar char="•"/>
            </a:pPr>
            <a:r>
              <a:rPr lang="nl-NL" dirty="0"/>
              <a:t>De A3 methodiek is bovenal een werkwijze om te komen tot meer inspirerende managementgesprekken waarin niet zozeer de nadruk ligt op controle en verantwoording, maar de aandacht vooral uitgaat </a:t>
            </a:r>
            <a:r>
              <a:rPr lang="nl-NL" b="1" dirty="0"/>
              <a:t>naar inspiratie, verbinding en commitment</a:t>
            </a:r>
            <a:r>
              <a:rPr lang="nl-NL" dirty="0"/>
              <a:t>. Het A3 jaarplan dient als uitgangspunt van het managementgesprek over het ‘wat’ (resultaten) en het ‘hoe’ (inspanningen) binnen de organisatie.</a:t>
            </a:r>
          </a:p>
          <a:p>
            <a:pPr eaLnBrk="1" hangingPunct="1">
              <a:buFontTx/>
              <a:buChar char="•"/>
            </a:pPr>
            <a:r>
              <a:rPr lang="nl-NL" dirty="0"/>
              <a:t> </a:t>
            </a:r>
            <a:r>
              <a:rPr lang="nl-NL" b="1" dirty="0"/>
              <a:t>Kracht van beperking door het A3-tje, daardoor gedwongen om stil te staan bij de dingen die er echt toe doen.  </a:t>
            </a:r>
            <a:r>
              <a:rPr lang="nl-NL" dirty="0"/>
              <a:t>Dikke jaarplannen behoren tot het verleden. </a:t>
            </a:r>
          </a:p>
          <a:p>
            <a:pPr eaLnBrk="1" hangingPunct="1">
              <a:buFontTx/>
              <a:buChar char="•"/>
            </a:pPr>
            <a:r>
              <a:rPr lang="nl-NL" dirty="0"/>
              <a:t> A3 geeft het jaarplan van abstract tot concreet en van visie tot actie in 1 overzicht weer. </a:t>
            </a:r>
          </a:p>
          <a:p>
            <a:pPr eaLnBrk="1" hangingPunct="1">
              <a:buFontTx/>
              <a:buChar char="•"/>
            </a:pPr>
            <a:r>
              <a:rPr lang="nl-NL" dirty="0"/>
              <a:t> A3 belooft: </a:t>
            </a:r>
            <a:r>
              <a:rPr lang="nl-NL" b="1" dirty="0"/>
              <a:t>meer focus, meer sturing en minder papier. </a:t>
            </a:r>
          </a:p>
          <a:p>
            <a:pPr eaLnBrk="1" hangingPunct="1">
              <a:buFontTx/>
              <a:buChar char="•"/>
            </a:pPr>
            <a:r>
              <a:rPr lang="nl-NL" dirty="0"/>
              <a:t> A3 draagt bij aan het creëren van een leerklimaat waarin het jaarplan de basis vormt voor het uitdragen van successen en het ondersteunen van managers die bijv. op onderdelen hun jaarplan niet kunnen realiseren.</a:t>
            </a:r>
          </a:p>
          <a:p>
            <a:pPr eaLnBrk="1" hangingPunct="1">
              <a:buFontTx/>
              <a:buChar char="•"/>
            </a:pPr>
            <a:endParaRPr lang="nl-NL" dirty="0"/>
          </a:p>
          <a:p>
            <a:pPr eaLnBrk="1" hangingPunct="1"/>
            <a:r>
              <a:rPr lang="nl-NL" dirty="0"/>
              <a:t>A3 jaarplan of veranderplan: een jaarplan of veranderplan op één A3-papierformaat, waarbij  de missie en visie van een organisatie en de daaraan gekoppelde succesfactoren, een centrale plaats innemen in het jaarplan en worden vertaald in bijbehorende prestaties en acties. Van visie naar actie op één A3.</a:t>
            </a:r>
          </a:p>
          <a:p>
            <a:pPr eaLnBrk="1" hangingPunct="1"/>
            <a:r>
              <a:rPr lang="nl-NL" dirty="0"/>
              <a:t>A3 managementgesprek: een periodiek gesprek tussen verschillende managementlagen, waarin de thema's vanuit het plan worden besproken en het beleid met de uitvoering wordt verbonden;</a:t>
            </a:r>
          </a:p>
          <a:p>
            <a:pPr eaLnBrk="1" hangingPunct="1"/>
            <a:r>
              <a:rPr lang="nl-NL" dirty="0"/>
              <a:t>A3 digitaal: een digitaal managementinformatiesysteem, dat als hulpmiddel dient in het verzamelen van informatie door aansluiting te vinden bij het A3 jaarplan en de managementagenda voor het A3 managementgesprek.</a:t>
            </a:r>
          </a:p>
        </p:txBody>
      </p:sp>
    </p:spTree>
    <p:extLst>
      <p:ext uri="{BB962C8B-B14F-4D97-AF65-F5344CB8AC3E}">
        <p14:creationId xmlns:p14="http://schemas.microsoft.com/office/powerpoint/2010/main" val="54820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1BF27720-6BD1-4701-9FF5-9291608468E3}" type="slidenum">
              <a:rPr lang="nl-NL" smtClean="0"/>
              <a:pPr>
                <a:defRPr/>
              </a:pPr>
              <a:t>12</a:t>
            </a:fld>
            <a:endParaRPr lang="nl-NL"/>
          </a:p>
        </p:txBody>
      </p:sp>
    </p:spTree>
    <p:extLst>
      <p:ext uri="{BB962C8B-B14F-4D97-AF65-F5344CB8AC3E}">
        <p14:creationId xmlns:p14="http://schemas.microsoft.com/office/powerpoint/2010/main" val="29899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66775" y="739775"/>
            <a:ext cx="4937125" cy="3703638"/>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1BF27720-6BD1-4701-9FF5-9291608468E3}" type="slidenum">
              <a:rPr lang="nl-NL" smtClean="0">
                <a:solidFill>
                  <a:prstClr val="black"/>
                </a:solidFill>
              </a:rPr>
              <a:pPr>
                <a:defRPr/>
              </a:pPr>
              <a:t>13</a:t>
            </a:fld>
            <a:endParaRPr lang="nl-NL">
              <a:solidFill>
                <a:prstClr val="black"/>
              </a:solidFill>
            </a:endParaRPr>
          </a:p>
        </p:txBody>
      </p:sp>
    </p:spTree>
    <p:extLst>
      <p:ext uri="{BB962C8B-B14F-4D97-AF65-F5344CB8AC3E}">
        <p14:creationId xmlns:p14="http://schemas.microsoft.com/office/powerpoint/2010/main" val="233026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miter lim="800000"/>
            <a:headEnd/>
            <a:tailEnd/>
          </a:ln>
        </p:spPr>
        <p:txBody>
          <a:bodyPr/>
          <a:lstStyle/>
          <a:p>
            <a:fld id="{4CCA2550-6D64-4729-9BE6-A084322D2258}" type="slidenum">
              <a:rPr lang="nl-NL" altLang="nl-NL" smtClean="0"/>
              <a:pPr/>
              <a:t>14</a:t>
            </a:fld>
            <a:endParaRPr lang="nl-NL" altLang="nl-NL"/>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a:buFontTx/>
              <a:buChar char="•"/>
            </a:pPr>
            <a:r>
              <a:rPr lang="nl-NL" altLang="nl-NL"/>
              <a:t>Invloed: heb je al een beeld van de acties die nodig zijn om de normen en doelstellingen te realiseren? Onderscheid organisatieplan en afdelingsplannen. Waar hoort de PI thuis? (kunnen we het op dit niveau aan of hoort het op ander niveau)</a:t>
            </a:r>
          </a:p>
          <a:p>
            <a:pPr>
              <a:buFontTx/>
              <a:buChar char="•"/>
            </a:pPr>
            <a:r>
              <a:rPr lang="nl-NL" altLang="nl-NL"/>
              <a:t>Zie je het jezelf ook meten: </a:t>
            </a:r>
            <a:r>
              <a:rPr lang="nl-NL" altLang="nl-NL" b="1"/>
              <a:t>bijv. % tevreden klanten. Wie zijn je klanten? Wat is tevreden </a:t>
            </a:r>
            <a:r>
              <a:rPr lang="nl-NL" altLang="nl-NL" b="1">
                <a:sym typeface="Wingdings" pitchFamily="2" charset="2"/>
              </a:rPr>
              <a:t> cijfer 7 op enquete t.o.v. totaal. </a:t>
            </a:r>
            <a:endParaRPr lang="nl-NL" altLang="nl-NL" b="1"/>
          </a:p>
          <a:p>
            <a:pPr>
              <a:buFontTx/>
              <a:buChar char="•"/>
            </a:pPr>
            <a:r>
              <a:rPr lang="nl-NL" altLang="nl-NL"/>
              <a:t>Truc: als je doelstelling met ja of nee kan beantwoorden is het een actie. Bijv. communicatieplan beschikbaar. </a:t>
            </a:r>
            <a:r>
              <a:rPr lang="nl-NL" altLang="nl-NL" b="1"/>
              <a:t>Waarom</a:t>
            </a:r>
            <a:r>
              <a:rPr lang="nl-NL" altLang="nl-NL"/>
              <a:t> commplan? </a:t>
            </a:r>
            <a:r>
              <a:rPr lang="nl-NL" altLang="nl-NL">
                <a:sym typeface="Wingdings" pitchFamily="2" charset="2"/>
              </a:rPr>
              <a:t> </a:t>
            </a:r>
            <a:r>
              <a:rPr lang="nl-NL" altLang="nl-NL"/>
              <a:t>Betere communicatie </a:t>
            </a:r>
            <a:r>
              <a:rPr lang="nl-NL" altLang="nl-NL">
                <a:sym typeface="Wingdings" pitchFamily="2" charset="2"/>
              </a:rPr>
              <a:t> </a:t>
            </a:r>
            <a:r>
              <a:rPr lang="nl-NL" altLang="nl-NL"/>
              <a:t>Hoe ga je dat meten?</a:t>
            </a:r>
          </a:p>
          <a:p>
            <a:endParaRPr lang="nl-NL" altLang="nl-NL"/>
          </a:p>
          <a:p>
            <a:r>
              <a:rPr lang="nl-NL" altLang="nl-NL"/>
              <a:t>Acties: </a:t>
            </a:r>
          </a:p>
          <a:p>
            <a:r>
              <a:rPr lang="nl-NL" altLang="nl-NL"/>
              <a:t>bijv. om aantal uitleningen te verhogen, zul je op het gebied van leiderschap iets moeten doen, maar misschien ook wel beleid moeten formuleren hierop en dit moeten verankeren in processen.</a:t>
            </a:r>
          </a:p>
          <a:p>
            <a:r>
              <a:rPr lang="nl-NL" altLang="nl-NL" i="1"/>
              <a:t>Bijv. SBF: imago als ontmoetingsplaats </a:t>
            </a:r>
            <a:r>
              <a:rPr lang="nl-NL" altLang="nl-NL" i="1">
                <a:sym typeface="Wingdings" pitchFamily="2" charset="2"/>
              </a:rPr>
              <a:t></a:t>
            </a:r>
            <a:r>
              <a:rPr lang="nl-NL" altLang="nl-NL" i="1"/>
              <a:t> maatschappij: aantal persuitingen over de bieb als ontmoetingsplaats </a:t>
            </a:r>
            <a:r>
              <a:rPr lang="nl-NL" altLang="nl-NL" i="1">
                <a:sym typeface="Wingdings" pitchFamily="2" charset="2"/>
              </a:rPr>
              <a:t></a:t>
            </a:r>
            <a:r>
              <a:rPr lang="nl-NL" altLang="nl-NL" i="1"/>
              <a:t> strategie en beleid: communicatie- en imagobeleid en management van middelen: budget voor publicaties beschikbaar stellen. </a:t>
            </a:r>
          </a:p>
        </p:txBody>
      </p:sp>
    </p:spTree>
    <p:extLst>
      <p:ext uri="{BB962C8B-B14F-4D97-AF65-F5344CB8AC3E}">
        <p14:creationId xmlns:p14="http://schemas.microsoft.com/office/powerpoint/2010/main" val="141014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Consistentie door “doorzetten” van (enkele) </a:t>
            </a:r>
            <a:r>
              <a:rPr lang="nl-NL" dirty="0" err="1"/>
              <a:t>sbf</a:t>
            </a:r>
            <a:r>
              <a:rPr lang="nl-NL" dirty="0"/>
              <a:t>-en </a:t>
            </a:r>
            <a:r>
              <a:rPr lang="nl-NL" dirty="0" err="1"/>
              <a:t>en</a:t>
            </a:r>
            <a:r>
              <a:rPr lang="nl-NL" dirty="0"/>
              <a:t> door het overnemen van de missie en de visie in elk plan.</a:t>
            </a:r>
          </a:p>
        </p:txBody>
      </p:sp>
      <p:sp>
        <p:nvSpPr>
          <p:cNvPr id="4" name="Tijdelijke aanduiding voor dianummer 3"/>
          <p:cNvSpPr>
            <a:spLocks noGrp="1"/>
          </p:cNvSpPr>
          <p:nvPr>
            <p:ph type="sldNum" sz="quarter" idx="10"/>
          </p:nvPr>
        </p:nvSpPr>
        <p:spPr/>
        <p:txBody>
          <a:bodyPr/>
          <a:lstStyle/>
          <a:p>
            <a:pPr>
              <a:defRPr/>
            </a:pPr>
            <a:fld id="{1BF27720-6BD1-4701-9FF5-9291608468E3}" type="slidenum">
              <a:rPr lang="nl-NL" smtClean="0"/>
              <a:pPr>
                <a:defRPr/>
              </a:pPr>
              <a:t>22</a:t>
            </a:fld>
            <a:endParaRPr lang="nl-NL"/>
          </a:p>
        </p:txBody>
      </p:sp>
    </p:spTree>
    <p:extLst>
      <p:ext uri="{BB962C8B-B14F-4D97-AF65-F5344CB8AC3E}">
        <p14:creationId xmlns:p14="http://schemas.microsoft.com/office/powerpoint/2010/main" val="1231062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0399F35-723C-4DFE-85DC-15733E75193D}" type="slidenum">
              <a:rPr lang="nl-NL" smtClean="0"/>
              <a:t>26</a:t>
            </a:fld>
            <a:endParaRPr lang="nl-NL"/>
          </a:p>
        </p:txBody>
      </p:sp>
    </p:spTree>
    <p:extLst>
      <p:ext uri="{BB962C8B-B14F-4D97-AF65-F5344CB8AC3E}">
        <p14:creationId xmlns:p14="http://schemas.microsoft.com/office/powerpoint/2010/main" val="292638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D1F4F7D-6536-415E-A9F0-E7BC345AE73D}" type="datetimeFigureOut">
              <a:rPr lang="nl-NL" smtClean="0"/>
              <a:t>21-11-2017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43D974D-2269-4788-AEE7-166DD0A09CB5}" type="slidenum">
              <a:rPr lang="nl-NL" smtClean="0"/>
              <a:t>‹nr.›</a:t>
            </a:fld>
            <a:endParaRPr lang="nl-NL"/>
          </a:p>
        </p:txBody>
      </p:sp>
    </p:spTree>
    <p:extLst>
      <p:ext uri="{BB962C8B-B14F-4D97-AF65-F5344CB8AC3E}">
        <p14:creationId xmlns:p14="http://schemas.microsoft.com/office/powerpoint/2010/main" val="305650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D1F4F7D-6536-415E-A9F0-E7BC345AE73D}" type="datetimeFigureOut">
              <a:rPr lang="nl-NL" smtClean="0"/>
              <a:t>21-11-2017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43D974D-2269-4788-AEE7-166DD0A09CB5}" type="slidenum">
              <a:rPr lang="nl-NL" smtClean="0"/>
              <a:t>‹nr.›</a:t>
            </a:fld>
            <a:endParaRPr lang="nl-NL"/>
          </a:p>
        </p:txBody>
      </p:sp>
    </p:spTree>
    <p:extLst>
      <p:ext uri="{BB962C8B-B14F-4D97-AF65-F5344CB8AC3E}">
        <p14:creationId xmlns:p14="http://schemas.microsoft.com/office/powerpoint/2010/main" val="21974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D1F4F7D-6536-415E-A9F0-E7BC345AE73D}" type="datetimeFigureOut">
              <a:rPr lang="nl-NL" smtClean="0"/>
              <a:t>21-11-2017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43D974D-2269-4788-AEE7-166DD0A09CB5}" type="slidenum">
              <a:rPr lang="nl-NL" smtClean="0"/>
              <a:t>‹nr.›</a:t>
            </a:fld>
            <a:endParaRPr lang="nl-NL"/>
          </a:p>
        </p:txBody>
      </p:sp>
    </p:spTree>
    <p:extLst>
      <p:ext uri="{BB962C8B-B14F-4D97-AF65-F5344CB8AC3E}">
        <p14:creationId xmlns:p14="http://schemas.microsoft.com/office/powerpoint/2010/main" val="17184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D1F4F7D-6536-415E-A9F0-E7BC345AE73D}" type="datetimeFigureOut">
              <a:rPr lang="nl-NL" smtClean="0"/>
              <a:t>21-11-2017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43D974D-2269-4788-AEE7-166DD0A09CB5}" type="slidenum">
              <a:rPr lang="nl-NL" smtClean="0"/>
              <a:t>‹nr.›</a:t>
            </a:fld>
            <a:endParaRPr lang="nl-NL"/>
          </a:p>
        </p:txBody>
      </p:sp>
    </p:spTree>
    <p:extLst>
      <p:ext uri="{BB962C8B-B14F-4D97-AF65-F5344CB8AC3E}">
        <p14:creationId xmlns:p14="http://schemas.microsoft.com/office/powerpoint/2010/main" val="281607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D1F4F7D-6536-415E-A9F0-E7BC345AE73D}" type="datetimeFigureOut">
              <a:rPr lang="nl-NL" smtClean="0"/>
              <a:t>21-11-2017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43D974D-2269-4788-AEE7-166DD0A09CB5}" type="slidenum">
              <a:rPr lang="nl-NL" smtClean="0"/>
              <a:t>‹nr.›</a:t>
            </a:fld>
            <a:endParaRPr lang="nl-NL"/>
          </a:p>
        </p:txBody>
      </p:sp>
    </p:spTree>
    <p:extLst>
      <p:ext uri="{BB962C8B-B14F-4D97-AF65-F5344CB8AC3E}">
        <p14:creationId xmlns:p14="http://schemas.microsoft.com/office/powerpoint/2010/main" val="181963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D1F4F7D-6536-415E-A9F0-E7BC345AE73D}" type="datetimeFigureOut">
              <a:rPr lang="nl-NL" smtClean="0"/>
              <a:t>21-11-2017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43D974D-2269-4788-AEE7-166DD0A09CB5}" type="slidenum">
              <a:rPr lang="nl-NL" smtClean="0"/>
              <a:t>‹nr.›</a:t>
            </a:fld>
            <a:endParaRPr lang="nl-NL"/>
          </a:p>
        </p:txBody>
      </p:sp>
    </p:spTree>
    <p:extLst>
      <p:ext uri="{BB962C8B-B14F-4D97-AF65-F5344CB8AC3E}">
        <p14:creationId xmlns:p14="http://schemas.microsoft.com/office/powerpoint/2010/main" val="68310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D1F4F7D-6536-415E-A9F0-E7BC345AE73D}" type="datetimeFigureOut">
              <a:rPr lang="nl-NL" smtClean="0"/>
              <a:t>21-11-2017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43D974D-2269-4788-AEE7-166DD0A09CB5}" type="slidenum">
              <a:rPr lang="nl-NL" smtClean="0"/>
              <a:t>‹nr.›</a:t>
            </a:fld>
            <a:endParaRPr lang="nl-NL"/>
          </a:p>
        </p:txBody>
      </p:sp>
    </p:spTree>
    <p:extLst>
      <p:ext uri="{BB962C8B-B14F-4D97-AF65-F5344CB8AC3E}">
        <p14:creationId xmlns:p14="http://schemas.microsoft.com/office/powerpoint/2010/main" val="64288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D1F4F7D-6536-415E-A9F0-E7BC345AE73D}" type="datetimeFigureOut">
              <a:rPr lang="nl-NL" smtClean="0"/>
              <a:t>21-11-2017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43D974D-2269-4788-AEE7-166DD0A09CB5}" type="slidenum">
              <a:rPr lang="nl-NL" smtClean="0"/>
              <a:t>‹nr.›</a:t>
            </a:fld>
            <a:endParaRPr lang="nl-NL"/>
          </a:p>
        </p:txBody>
      </p:sp>
    </p:spTree>
    <p:extLst>
      <p:ext uri="{BB962C8B-B14F-4D97-AF65-F5344CB8AC3E}">
        <p14:creationId xmlns:p14="http://schemas.microsoft.com/office/powerpoint/2010/main" val="215126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D1F4F7D-6536-415E-A9F0-E7BC345AE73D}" type="datetimeFigureOut">
              <a:rPr lang="nl-NL" smtClean="0"/>
              <a:t>21-11-2017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43D974D-2269-4788-AEE7-166DD0A09CB5}" type="slidenum">
              <a:rPr lang="nl-NL" smtClean="0"/>
              <a:t>‹nr.›</a:t>
            </a:fld>
            <a:endParaRPr lang="nl-NL"/>
          </a:p>
        </p:txBody>
      </p:sp>
    </p:spTree>
    <p:extLst>
      <p:ext uri="{BB962C8B-B14F-4D97-AF65-F5344CB8AC3E}">
        <p14:creationId xmlns:p14="http://schemas.microsoft.com/office/powerpoint/2010/main" val="117599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D1F4F7D-6536-415E-A9F0-E7BC345AE73D}" type="datetimeFigureOut">
              <a:rPr lang="nl-NL" smtClean="0"/>
              <a:t>21-11-2017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43D974D-2269-4788-AEE7-166DD0A09CB5}" type="slidenum">
              <a:rPr lang="nl-NL" smtClean="0"/>
              <a:t>‹nr.›</a:t>
            </a:fld>
            <a:endParaRPr lang="nl-NL"/>
          </a:p>
        </p:txBody>
      </p:sp>
    </p:spTree>
    <p:extLst>
      <p:ext uri="{BB962C8B-B14F-4D97-AF65-F5344CB8AC3E}">
        <p14:creationId xmlns:p14="http://schemas.microsoft.com/office/powerpoint/2010/main" val="297168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D1F4F7D-6536-415E-A9F0-E7BC345AE73D}" type="datetimeFigureOut">
              <a:rPr lang="nl-NL" smtClean="0"/>
              <a:t>21-11-2017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43D974D-2269-4788-AEE7-166DD0A09CB5}" type="slidenum">
              <a:rPr lang="nl-NL" smtClean="0"/>
              <a:t>‹nr.›</a:t>
            </a:fld>
            <a:endParaRPr lang="nl-NL"/>
          </a:p>
        </p:txBody>
      </p:sp>
    </p:spTree>
    <p:extLst>
      <p:ext uri="{BB962C8B-B14F-4D97-AF65-F5344CB8AC3E}">
        <p14:creationId xmlns:p14="http://schemas.microsoft.com/office/powerpoint/2010/main" val="76275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F4F7D-6536-415E-A9F0-E7BC345AE73D}" type="datetimeFigureOut">
              <a:rPr lang="nl-NL" smtClean="0"/>
              <a:t>21-11-2017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D974D-2269-4788-AEE7-166DD0A09CB5}" type="slidenum">
              <a:rPr lang="nl-NL" smtClean="0"/>
              <a:t>‹nr.›</a:t>
            </a:fld>
            <a:endParaRPr lang="nl-NL"/>
          </a:p>
        </p:txBody>
      </p:sp>
    </p:spTree>
    <p:extLst>
      <p:ext uri="{BB962C8B-B14F-4D97-AF65-F5344CB8AC3E}">
        <p14:creationId xmlns:p14="http://schemas.microsoft.com/office/powerpoint/2010/main" val="267200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0.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a:t>Integrale en interactieve kwaliteitszorg met A3 methodiek</a:t>
            </a:r>
          </a:p>
        </p:txBody>
      </p:sp>
      <p:sp>
        <p:nvSpPr>
          <p:cNvPr id="3" name="Ondertitel 2"/>
          <p:cNvSpPr>
            <a:spLocks noGrp="1"/>
          </p:cNvSpPr>
          <p:nvPr>
            <p:ph type="subTitle" idx="1"/>
          </p:nvPr>
        </p:nvSpPr>
        <p:spPr/>
        <p:txBody>
          <a:bodyPr>
            <a:normAutofit fontScale="92500" lnSpcReduction="20000"/>
          </a:bodyPr>
          <a:lstStyle/>
          <a:p>
            <a:r>
              <a:rPr lang="nl-NL" dirty="0" err="1" smtClean="0"/>
              <a:t>Najaarsconferentie</a:t>
            </a:r>
            <a:r>
              <a:rPr lang="nl-NL" dirty="0" smtClean="0"/>
              <a:t> </a:t>
            </a:r>
            <a:r>
              <a:rPr lang="nl-NL" dirty="0"/>
              <a:t>Stichting Werkkring 16 november 2017</a:t>
            </a:r>
          </a:p>
          <a:p>
            <a:endParaRPr lang="nl-NL" dirty="0"/>
          </a:p>
          <a:p>
            <a:r>
              <a:rPr lang="nl-NL" dirty="0"/>
              <a:t>Frans van Pinxteren – Rob Baltus</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78183"/>
            <a:ext cx="1008112" cy="1050881"/>
          </a:xfrm>
          <a:prstGeom prst="rect">
            <a:avLst/>
          </a:prstGeom>
        </p:spPr>
      </p:pic>
    </p:spTree>
    <p:extLst>
      <p:ext uri="{BB962C8B-B14F-4D97-AF65-F5344CB8AC3E}">
        <p14:creationId xmlns:p14="http://schemas.microsoft.com/office/powerpoint/2010/main" val="1663179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258888" y="188913"/>
            <a:ext cx="7705725" cy="576262"/>
          </a:xfrm>
        </p:spPr>
        <p:txBody>
          <a:bodyPr>
            <a:normAutofit fontScale="90000"/>
          </a:bodyPr>
          <a:lstStyle/>
          <a:p>
            <a:r>
              <a:rPr lang="nl-NL" dirty="0">
                <a:sym typeface="Wingdings" pitchFamily="2" charset="2"/>
              </a:rPr>
              <a:t> </a:t>
            </a:r>
            <a:r>
              <a:rPr lang="nl-NL" altLang="nl-NL" dirty="0" smtClean="0"/>
              <a:t>A3 </a:t>
            </a:r>
            <a:r>
              <a:rPr lang="nl-NL" altLang="nl-NL" dirty="0"/>
              <a:t>Jaarplan</a:t>
            </a:r>
          </a:p>
        </p:txBody>
      </p:sp>
      <p:grpSp>
        <p:nvGrpSpPr>
          <p:cNvPr id="25602" name="Groep 1"/>
          <p:cNvGrpSpPr>
            <a:grpSpLocks/>
          </p:cNvGrpSpPr>
          <p:nvPr/>
        </p:nvGrpSpPr>
        <p:grpSpPr bwMode="auto">
          <a:xfrm>
            <a:off x="1365250" y="1196975"/>
            <a:ext cx="6951663" cy="4968875"/>
            <a:chOff x="1403350" y="1244600"/>
            <a:chExt cx="7096125" cy="5137150"/>
          </a:xfrm>
        </p:grpSpPr>
        <p:grpSp>
          <p:nvGrpSpPr>
            <p:cNvPr id="25603" name="Group 3"/>
            <p:cNvGrpSpPr>
              <a:grpSpLocks/>
            </p:cNvGrpSpPr>
            <p:nvPr/>
          </p:nvGrpSpPr>
          <p:grpSpPr bwMode="auto">
            <a:xfrm>
              <a:off x="1403350" y="1868488"/>
              <a:ext cx="7086600" cy="3276600"/>
              <a:chOff x="1088" y="1056"/>
              <a:chExt cx="4464" cy="2064"/>
            </a:xfrm>
          </p:grpSpPr>
          <p:sp>
            <p:nvSpPr>
              <p:cNvPr id="12304" name="Rectangle 4"/>
              <p:cNvSpPr>
                <a:spLocks noChangeArrowheads="1"/>
              </p:cNvSpPr>
              <p:nvPr/>
            </p:nvSpPr>
            <p:spPr bwMode="auto">
              <a:xfrm>
                <a:off x="1088" y="1056"/>
                <a:ext cx="816" cy="2066"/>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a:solidFill>
                      <a:schemeClr val="bg1"/>
                    </a:solidFill>
                  </a:rPr>
                  <a:t>Leiderschap</a:t>
                </a:r>
              </a:p>
            </p:txBody>
          </p:sp>
          <p:sp>
            <p:nvSpPr>
              <p:cNvPr id="12305" name="Rectangle 5"/>
              <p:cNvSpPr>
                <a:spLocks noChangeArrowheads="1"/>
              </p:cNvSpPr>
              <p:nvPr/>
            </p:nvSpPr>
            <p:spPr bwMode="auto">
              <a:xfrm>
                <a:off x="2000" y="1056"/>
                <a:ext cx="818" cy="624"/>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a:solidFill>
                      <a:schemeClr val="bg1"/>
                    </a:solidFill>
                  </a:rPr>
                  <a:t>Management</a:t>
                </a:r>
              </a:p>
              <a:p>
                <a:pPr algn="ctr" eaLnBrk="1" hangingPunct="1">
                  <a:buNone/>
                  <a:defRPr/>
                </a:pPr>
                <a:r>
                  <a:rPr lang="nl-NL" altLang="nl-NL" sz="1400">
                    <a:solidFill>
                      <a:schemeClr val="bg1"/>
                    </a:solidFill>
                  </a:rPr>
                  <a:t>van</a:t>
                </a:r>
              </a:p>
              <a:p>
                <a:pPr algn="ctr" eaLnBrk="1" hangingPunct="1">
                  <a:buNone/>
                  <a:defRPr/>
                </a:pPr>
                <a:r>
                  <a:rPr lang="nl-NL" altLang="nl-NL" sz="1400">
                    <a:solidFill>
                      <a:schemeClr val="bg1"/>
                    </a:solidFill>
                  </a:rPr>
                  <a:t>medewerkers</a:t>
                </a:r>
              </a:p>
            </p:txBody>
          </p:sp>
          <p:sp>
            <p:nvSpPr>
              <p:cNvPr id="12306" name="Rectangle 6"/>
              <p:cNvSpPr>
                <a:spLocks noChangeArrowheads="1"/>
              </p:cNvSpPr>
              <p:nvPr/>
            </p:nvSpPr>
            <p:spPr bwMode="auto">
              <a:xfrm>
                <a:off x="2912" y="1056"/>
                <a:ext cx="816" cy="2066"/>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a:solidFill>
                      <a:schemeClr val="bg1"/>
                    </a:solidFill>
                  </a:rPr>
                  <a:t>Management</a:t>
                </a:r>
              </a:p>
              <a:p>
                <a:pPr algn="ctr" eaLnBrk="1" hangingPunct="1">
                  <a:buNone/>
                  <a:defRPr/>
                </a:pPr>
                <a:r>
                  <a:rPr lang="nl-NL" altLang="nl-NL" sz="1400">
                    <a:solidFill>
                      <a:schemeClr val="bg1"/>
                    </a:solidFill>
                  </a:rPr>
                  <a:t>van</a:t>
                </a:r>
              </a:p>
              <a:p>
                <a:pPr algn="ctr" eaLnBrk="1" hangingPunct="1">
                  <a:buNone/>
                  <a:defRPr/>
                </a:pPr>
                <a:r>
                  <a:rPr lang="nl-NL" altLang="nl-NL" sz="1400">
                    <a:solidFill>
                      <a:schemeClr val="bg1"/>
                    </a:solidFill>
                  </a:rPr>
                  <a:t>processen</a:t>
                </a:r>
              </a:p>
            </p:txBody>
          </p:sp>
          <p:sp>
            <p:nvSpPr>
              <p:cNvPr id="12307" name="Rectangle 7"/>
              <p:cNvSpPr>
                <a:spLocks noChangeArrowheads="1"/>
              </p:cNvSpPr>
              <p:nvPr/>
            </p:nvSpPr>
            <p:spPr bwMode="auto">
              <a:xfrm>
                <a:off x="3824" y="1056"/>
                <a:ext cx="818" cy="624"/>
              </a:xfrm>
              <a:prstGeom prst="rect">
                <a:avLst/>
              </a:prstGeom>
              <a:gradFill rotWithShape="0">
                <a:gsLst>
                  <a:gs pos="0">
                    <a:srgbClr val="FF0000"/>
                  </a:gs>
                  <a:gs pos="100000">
                    <a:srgbClr val="C200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a:solidFill>
                      <a:schemeClr val="bg1"/>
                    </a:solidFill>
                  </a:rPr>
                  <a:t>Medewerkers</a:t>
                </a:r>
              </a:p>
            </p:txBody>
          </p:sp>
          <p:sp>
            <p:nvSpPr>
              <p:cNvPr id="12308" name="Rectangle 8"/>
              <p:cNvSpPr>
                <a:spLocks noChangeArrowheads="1"/>
              </p:cNvSpPr>
              <p:nvPr/>
            </p:nvSpPr>
            <p:spPr bwMode="auto">
              <a:xfrm>
                <a:off x="4736" y="1056"/>
                <a:ext cx="816" cy="2066"/>
              </a:xfrm>
              <a:prstGeom prst="rect">
                <a:avLst/>
              </a:prstGeom>
              <a:gradFill rotWithShape="0">
                <a:gsLst>
                  <a:gs pos="0">
                    <a:srgbClr val="FF0000"/>
                  </a:gs>
                  <a:gs pos="100000">
                    <a:srgbClr val="C200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a:solidFill>
                      <a:schemeClr val="bg1"/>
                    </a:solidFill>
                  </a:rPr>
                  <a:t>Bestuur</a:t>
                </a:r>
              </a:p>
              <a:p>
                <a:pPr algn="ctr" eaLnBrk="1" hangingPunct="1">
                  <a:buNone/>
                  <a:defRPr/>
                </a:pPr>
                <a:r>
                  <a:rPr lang="nl-NL" altLang="nl-NL" sz="1400">
                    <a:solidFill>
                      <a:schemeClr val="bg1"/>
                    </a:solidFill>
                  </a:rPr>
                  <a:t>en</a:t>
                </a:r>
              </a:p>
              <a:p>
                <a:pPr algn="ctr" eaLnBrk="1" hangingPunct="1">
                  <a:buNone/>
                  <a:defRPr/>
                </a:pPr>
                <a:r>
                  <a:rPr lang="nl-NL" altLang="nl-NL" sz="1400">
                    <a:solidFill>
                      <a:schemeClr val="bg1"/>
                    </a:solidFill>
                  </a:rPr>
                  <a:t>financiers</a:t>
                </a:r>
              </a:p>
            </p:txBody>
          </p:sp>
          <p:sp>
            <p:nvSpPr>
              <p:cNvPr id="12309" name="Rectangle 9"/>
              <p:cNvSpPr>
                <a:spLocks noChangeArrowheads="1"/>
              </p:cNvSpPr>
              <p:nvPr/>
            </p:nvSpPr>
            <p:spPr bwMode="auto">
              <a:xfrm>
                <a:off x="2000" y="1776"/>
                <a:ext cx="818" cy="622"/>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a:solidFill>
                      <a:schemeClr val="bg1"/>
                    </a:solidFill>
                  </a:rPr>
                  <a:t>Strategie</a:t>
                </a:r>
              </a:p>
              <a:p>
                <a:pPr algn="ctr" eaLnBrk="1" hangingPunct="1">
                  <a:buNone/>
                  <a:defRPr/>
                </a:pPr>
                <a:r>
                  <a:rPr lang="nl-NL" altLang="nl-NL" sz="1400">
                    <a:solidFill>
                      <a:schemeClr val="bg1"/>
                    </a:solidFill>
                  </a:rPr>
                  <a:t>en</a:t>
                </a:r>
              </a:p>
              <a:p>
                <a:pPr algn="ctr" eaLnBrk="1" hangingPunct="1">
                  <a:buNone/>
                  <a:defRPr/>
                </a:pPr>
                <a:r>
                  <a:rPr lang="nl-NL" altLang="nl-NL" sz="1400">
                    <a:solidFill>
                      <a:schemeClr val="bg1"/>
                    </a:solidFill>
                  </a:rPr>
                  <a:t>beleid</a:t>
                </a:r>
              </a:p>
            </p:txBody>
          </p:sp>
          <p:sp>
            <p:nvSpPr>
              <p:cNvPr id="12310" name="Rectangle 10"/>
              <p:cNvSpPr>
                <a:spLocks noChangeArrowheads="1"/>
              </p:cNvSpPr>
              <p:nvPr/>
            </p:nvSpPr>
            <p:spPr bwMode="auto">
              <a:xfrm>
                <a:off x="3824" y="1776"/>
                <a:ext cx="818" cy="622"/>
              </a:xfrm>
              <a:prstGeom prst="rect">
                <a:avLst/>
              </a:prstGeom>
              <a:gradFill rotWithShape="0">
                <a:gsLst>
                  <a:gs pos="0">
                    <a:srgbClr val="FF0000"/>
                  </a:gs>
                  <a:gs pos="100000">
                    <a:srgbClr val="C200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a:solidFill>
                      <a:schemeClr val="bg1"/>
                    </a:solidFill>
                  </a:rPr>
                  <a:t>Klanten</a:t>
                </a:r>
              </a:p>
              <a:p>
                <a:pPr algn="ctr" eaLnBrk="1" hangingPunct="1">
                  <a:buNone/>
                  <a:defRPr/>
                </a:pPr>
                <a:r>
                  <a:rPr lang="nl-NL" altLang="nl-NL" sz="1400">
                    <a:solidFill>
                      <a:schemeClr val="bg1"/>
                    </a:solidFill>
                  </a:rPr>
                  <a:t>en</a:t>
                </a:r>
              </a:p>
              <a:p>
                <a:pPr algn="ctr" eaLnBrk="1" hangingPunct="1">
                  <a:buNone/>
                  <a:defRPr/>
                </a:pPr>
                <a:r>
                  <a:rPr lang="nl-NL" altLang="nl-NL" sz="1400">
                    <a:solidFill>
                      <a:schemeClr val="bg1"/>
                    </a:solidFill>
                  </a:rPr>
                  <a:t>partners</a:t>
                </a:r>
              </a:p>
            </p:txBody>
          </p:sp>
          <p:sp>
            <p:nvSpPr>
              <p:cNvPr id="12311" name="Rectangle 11"/>
              <p:cNvSpPr>
                <a:spLocks noChangeArrowheads="1"/>
              </p:cNvSpPr>
              <p:nvPr/>
            </p:nvSpPr>
            <p:spPr bwMode="auto">
              <a:xfrm>
                <a:off x="2000" y="2496"/>
                <a:ext cx="818" cy="624"/>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a:solidFill>
                      <a:schemeClr val="bg1"/>
                    </a:solidFill>
                  </a:rPr>
                  <a:t>Management</a:t>
                </a:r>
              </a:p>
              <a:p>
                <a:pPr algn="ctr" eaLnBrk="1" hangingPunct="1">
                  <a:buNone/>
                  <a:defRPr/>
                </a:pPr>
                <a:r>
                  <a:rPr lang="nl-NL" altLang="nl-NL" sz="1400">
                    <a:solidFill>
                      <a:schemeClr val="bg1"/>
                    </a:solidFill>
                  </a:rPr>
                  <a:t>van</a:t>
                </a:r>
              </a:p>
              <a:p>
                <a:pPr algn="ctr" eaLnBrk="1" hangingPunct="1">
                  <a:buNone/>
                  <a:defRPr/>
                </a:pPr>
                <a:r>
                  <a:rPr lang="nl-NL" altLang="nl-NL" sz="1400">
                    <a:solidFill>
                      <a:schemeClr val="bg1"/>
                    </a:solidFill>
                  </a:rPr>
                  <a:t>middelen</a:t>
                </a:r>
              </a:p>
            </p:txBody>
          </p:sp>
          <p:sp>
            <p:nvSpPr>
              <p:cNvPr id="12312" name="Rectangle 12"/>
              <p:cNvSpPr>
                <a:spLocks noChangeArrowheads="1"/>
              </p:cNvSpPr>
              <p:nvPr/>
            </p:nvSpPr>
            <p:spPr bwMode="auto">
              <a:xfrm>
                <a:off x="3824" y="2496"/>
                <a:ext cx="818" cy="624"/>
              </a:xfrm>
              <a:prstGeom prst="rect">
                <a:avLst/>
              </a:prstGeom>
              <a:gradFill rotWithShape="0">
                <a:gsLst>
                  <a:gs pos="0">
                    <a:srgbClr val="FF0000"/>
                  </a:gs>
                  <a:gs pos="100000">
                    <a:srgbClr val="C200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a:solidFill>
                      <a:schemeClr val="bg1"/>
                    </a:solidFill>
                  </a:rPr>
                  <a:t>Maatschappij</a:t>
                </a:r>
              </a:p>
            </p:txBody>
          </p:sp>
          <p:cxnSp>
            <p:nvCxnSpPr>
              <p:cNvPr id="25624" name="AutoShape 13"/>
              <p:cNvCxnSpPr>
                <a:cxnSpLocks noChangeShapeType="1"/>
                <a:stCxn id="12309" idx="1"/>
                <a:endCxn id="12304" idx="3"/>
              </p:cNvCxnSpPr>
              <p:nvPr/>
            </p:nvCxnSpPr>
            <p:spPr bwMode="auto">
              <a:xfrm flipH="1">
                <a:off x="1904" y="2088"/>
                <a:ext cx="96" cy="0"/>
              </a:xfrm>
              <a:prstGeom prst="straightConnector1">
                <a:avLst/>
              </a:prstGeom>
              <a:noFill/>
              <a:ln w="57150">
                <a:solidFill>
                  <a:srgbClr val="00006E"/>
                </a:solidFill>
                <a:round/>
                <a:headEnd/>
                <a:tailEnd/>
              </a:ln>
            </p:spPr>
          </p:cxnSp>
          <p:cxnSp>
            <p:nvCxnSpPr>
              <p:cNvPr id="25625" name="AutoShape 14"/>
              <p:cNvCxnSpPr>
                <a:cxnSpLocks noChangeShapeType="1"/>
              </p:cNvCxnSpPr>
              <p:nvPr/>
            </p:nvCxnSpPr>
            <p:spPr bwMode="auto">
              <a:xfrm flipH="1">
                <a:off x="1904" y="1368"/>
                <a:ext cx="96" cy="0"/>
              </a:xfrm>
              <a:prstGeom prst="straightConnector1">
                <a:avLst/>
              </a:prstGeom>
              <a:noFill/>
              <a:ln w="57150">
                <a:solidFill>
                  <a:srgbClr val="00006E"/>
                </a:solidFill>
                <a:round/>
                <a:headEnd/>
                <a:tailEnd/>
              </a:ln>
            </p:spPr>
          </p:cxnSp>
          <p:cxnSp>
            <p:nvCxnSpPr>
              <p:cNvPr id="25626" name="AutoShape 15"/>
              <p:cNvCxnSpPr>
                <a:cxnSpLocks noChangeShapeType="1"/>
              </p:cNvCxnSpPr>
              <p:nvPr/>
            </p:nvCxnSpPr>
            <p:spPr bwMode="auto">
              <a:xfrm flipH="1">
                <a:off x="1904" y="2808"/>
                <a:ext cx="96" cy="0"/>
              </a:xfrm>
              <a:prstGeom prst="straightConnector1">
                <a:avLst/>
              </a:prstGeom>
              <a:noFill/>
              <a:ln w="57150">
                <a:solidFill>
                  <a:srgbClr val="00006E"/>
                </a:solidFill>
                <a:round/>
                <a:headEnd/>
                <a:tailEnd/>
              </a:ln>
            </p:spPr>
          </p:cxnSp>
          <p:cxnSp>
            <p:nvCxnSpPr>
              <p:cNvPr id="25627" name="AutoShape 16"/>
              <p:cNvCxnSpPr>
                <a:cxnSpLocks noChangeShapeType="1"/>
                <a:stCxn id="12309" idx="3"/>
                <a:endCxn id="12306" idx="1"/>
              </p:cNvCxnSpPr>
              <p:nvPr/>
            </p:nvCxnSpPr>
            <p:spPr bwMode="auto">
              <a:xfrm>
                <a:off x="2816" y="2088"/>
                <a:ext cx="96" cy="0"/>
              </a:xfrm>
              <a:prstGeom prst="straightConnector1">
                <a:avLst/>
              </a:prstGeom>
              <a:noFill/>
              <a:ln w="57150">
                <a:solidFill>
                  <a:srgbClr val="00006E"/>
                </a:solidFill>
                <a:round/>
                <a:headEnd/>
                <a:tailEnd/>
              </a:ln>
            </p:spPr>
          </p:cxnSp>
          <p:cxnSp>
            <p:nvCxnSpPr>
              <p:cNvPr id="25628" name="AutoShape 17"/>
              <p:cNvCxnSpPr>
                <a:cxnSpLocks noChangeShapeType="1"/>
              </p:cNvCxnSpPr>
              <p:nvPr/>
            </p:nvCxnSpPr>
            <p:spPr bwMode="auto">
              <a:xfrm>
                <a:off x="2816" y="2808"/>
                <a:ext cx="96" cy="0"/>
              </a:xfrm>
              <a:prstGeom prst="straightConnector1">
                <a:avLst/>
              </a:prstGeom>
              <a:noFill/>
              <a:ln w="57150">
                <a:solidFill>
                  <a:srgbClr val="00006E"/>
                </a:solidFill>
                <a:round/>
                <a:headEnd/>
                <a:tailEnd/>
              </a:ln>
            </p:spPr>
          </p:cxnSp>
          <p:cxnSp>
            <p:nvCxnSpPr>
              <p:cNvPr id="25629" name="AutoShape 18"/>
              <p:cNvCxnSpPr>
                <a:cxnSpLocks noChangeShapeType="1"/>
              </p:cNvCxnSpPr>
              <p:nvPr/>
            </p:nvCxnSpPr>
            <p:spPr bwMode="auto">
              <a:xfrm>
                <a:off x="2816" y="1368"/>
                <a:ext cx="96" cy="0"/>
              </a:xfrm>
              <a:prstGeom prst="straightConnector1">
                <a:avLst/>
              </a:prstGeom>
              <a:noFill/>
              <a:ln w="57150">
                <a:solidFill>
                  <a:srgbClr val="00006E"/>
                </a:solidFill>
                <a:round/>
                <a:headEnd/>
                <a:tailEnd/>
              </a:ln>
            </p:spPr>
          </p:cxnSp>
          <p:cxnSp>
            <p:nvCxnSpPr>
              <p:cNvPr id="25630" name="AutoShape 19"/>
              <p:cNvCxnSpPr>
                <a:cxnSpLocks noChangeShapeType="1"/>
                <a:stCxn id="12309" idx="0"/>
                <a:endCxn id="12305" idx="2"/>
              </p:cNvCxnSpPr>
              <p:nvPr/>
            </p:nvCxnSpPr>
            <p:spPr bwMode="auto">
              <a:xfrm flipV="1">
                <a:off x="2408" y="1680"/>
                <a:ext cx="0" cy="96"/>
              </a:xfrm>
              <a:prstGeom prst="straightConnector1">
                <a:avLst/>
              </a:prstGeom>
              <a:noFill/>
              <a:ln w="57150">
                <a:solidFill>
                  <a:srgbClr val="00006E"/>
                </a:solidFill>
                <a:round/>
                <a:headEnd/>
                <a:tailEnd/>
              </a:ln>
            </p:spPr>
          </p:cxnSp>
          <p:cxnSp>
            <p:nvCxnSpPr>
              <p:cNvPr id="25631" name="AutoShape 20"/>
              <p:cNvCxnSpPr>
                <a:cxnSpLocks noChangeShapeType="1"/>
                <a:stCxn id="12311" idx="0"/>
                <a:endCxn id="12309" idx="2"/>
              </p:cNvCxnSpPr>
              <p:nvPr/>
            </p:nvCxnSpPr>
            <p:spPr bwMode="auto">
              <a:xfrm flipV="1">
                <a:off x="2408" y="2400"/>
                <a:ext cx="0" cy="96"/>
              </a:xfrm>
              <a:prstGeom prst="straightConnector1">
                <a:avLst/>
              </a:prstGeom>
              <a:noFill/>
              <a:ln w="57150">
                <a:solidFill>
                  <a:srgbClr val="00006E"/>
                </a:solidFill>
                <a:round/>
                <a:headEnd/>
                <a:tailEnd/>
              </a:ln>
            </p:spPr>
          </p:cxnSp>
          <p:cxnSp>
            <p:nvCxnSpPr>
              <p:cNvPr id="25632" name="AutoShape 21"/>
              <p:cNvCxnSpPr>
                <a:cxnSpLocks noChangeShapeType="1"/>
                <a:stCxn id="12306" idx="3"/>
                <a:endCxn id="12310" idx="1"/>
              </p:cNvCxnSpPr>
              <p:nvPr/>
            </p:nvCxnSpPr>
            <p:spPr bwMode="auto">
              <a:xfrm>
                <a:off x="3728" y="2088"/>
                <a:ext cx="96" cy="0"/>
              </a:xfrm>
              <a:prstGeom prst="straightConnector1">
                <a:avLst/>
              </a:prstGeom>
              <a:noFill/>
              <a:ln w="38100">
                <a:solidFill>
                  <a:srgbClr val="000000"/>
                </a:solidFill>
                <a:round/>
                <a:headEnd/>
                <a:tailEnd type="arrow" w="sm" len="sm"/>
              </a:ln>
            </p:spPr>
          </p:cxnSp>
          <p:cxnSp>
            <p:nvCxnSpPr>
              <p:cNvPr id="25633" name="AutoShape 22"/>
              <p:cNvCxnSpPr>
                <a:cxnSpLocks noChangeShapeType="1"/>
                <a:stCxn id="12310" idx="3"/>
                <a:endCxn id="12308" idx="1"/>
              </p:cNvCxnSpPr>
              <p:nvPr/>
            </p:nvCxnSpPr>
            <p:spPr bwMode="auto">
              <a:xfrm>
                <a:off x="4640" y="2088"/>
                <a:ext cx="96" cy="0"/>
              </a:xfrm>
              <a:prstGeom prst="straightConnector1">
                <a:avLst/>
              </a:prstGeom>
              <a:noFill/>
              <a:ln w="57150">
                <a:solidFill>
                  <a:srgbClr val="990000"/>
                </a:solidFill>
                <a:round/>
                <a:headEnd/>
                <a:tailEnd/>
              </a:ln>
            </p:spPr>
          </p:cxnSp>
          <p:cxnSp>
            <p:nvCxnSpPr>
              <p:cNvPr id="25634" name="AutoShape 23"/>
              <p:cNvCxnSpPr>
                <a:cxnSpLocks noChangeShapeType="1"/>
              </p:cNvCxnSpPr>
              <p:nvPr/>
            </p:nvCxnSpPr>
            <p:spPr bwMode="auto">
              <a:xfrm>
                <a:off x="3728" y="2808"/>
                <a:ext cx="96" cy="0"/>
              </a:xfrm>
              <a:prstGeom prst="straightConnector1">
                <a:avLst/>
              </a:prstGeom>
              <a:noFill/>
              <a:ln w="38100">
                <a:solidFill>
                  <a:srgbClr val="000000"/>
                </a:solidFill>
                <a:round/>
                <a:headEnd/>
                <a:tailEnd type="arrow" w="sm" len="sm"/>
              </a:ln>
            </p:spPr>
          </p:cxnSp>
          <p:cxnSp>
            <p:nvCxnSpPr>
              <p:cNvPr id="25635" name="AutoShape 24"/>
              <p:cNvCxnSpPr>
                <a:cxnSpLocks noChangeShapeType="1"/>
              </p:cNvCxnSpPr>
              <p:nvPr/>
            </p:nvCxnSpPr>
            <p:spPr bwMode="auto">
              <a:xfrm>
                <a:off x="4640" y="2808"/>
                <a:ext cx="96" cy="0"/>
              </a:xfrm>
              <a:prstGeom prst="straightConnector1">
                <a:avLst/>
              </a:prstGeom>
              <a:noFill/>
              <a:ln w="57150">
                <a:solidFill>
                  <a:srgbClr val="990000"/>
                </a:solidFill>
                <a:round/>
                <a:headEnd/>
                <a:tailEnd/>
              </a:ln>
            </p:spPr>
          </p:cxnSp>
          <p:cxnSp>
            <p:nvCxnSpPr>
              <p:cNvPr id="25636" name="AutoShape 25"/>
              <p:cNvCxnSpPr>
                <a:cxnSpLocks noChangeShapeType="1"/>
              </p:cNvCxnSpPr>
              <p:nvPr/>
            </p:nvCxnSpPr>
            <p:spPr bwMode="auto">
              <a:xfrm>
                <a:off x="3728" y="1368"/>
                <a:ext cx="96" cy="0"/>
              </a:xfrm>
              <a:prstGeom prst="straightConnector1">
                <a:avLst/>
              </a:prstGeom>
              <a:noFill/>
              <a:ln w="38100">
                <a:solidFill>
                  <a:srgbClr val="000000"/>
                </a:solidFill>
                <a:round/>
                <a:headEnd/>
                <a:tailEnd type="arrow" w="sm" len="sm"/>
              </a:ln>
            </p:spPr>
          </p:cxnSp>
          <p:cxnSp>
            <p:nvCxnSpPr>
              <p:cNvPr id="25637" name="AutoShape 26"/>
              <p:cNvCxnSpPr>
                <a:cxnSpLocks noChangeShapeType="1"/>
              </p:cNvCxnSpPr>
              <p:nvPr/>
            </p:nvCxnSpPr>
            <p:spPr bwMode="auto">
              <a:xfrm>
                <a:off x="4640" y="1368"/>
                <a:ext cx="96" cy="0"/>
              </a:xfrm>
              <a:prstGeom prst="straightConnector1">
                <a:avLst/>
              </a:prstGeom>
              <a:noFill/>
              <a:ln w="57150">
                <a:solidFill>
                  <a:srgbClr val="990000"/>
                </a:solidFill>
                <a:round/>
                <a:headEnd/>
                <a:tailEnd/>
              </a:ln>
            </p:spPr>
          </p:cxnSp>
          <p:cxnSp>
            <p:nvCxnSpPr>
              <p:cNvPr id="25638" name="AutoShape 27"/>
              <p:cNvCxnSpPr>
                <a:cxnSpLocks noChangeShapeType="1"/>
                <a:stCxn id="12310" idx="0"/>
                <a:endCxn id="12307" idx="2"/>
              </p:cNvCxnSpPr>
              <p:nvPr/>
            </p:nvCxnSpPr>
            <p:spPr bwMode="auto">
              <a:xfrm flipV="1">
                <a:off x="4232" y="1680"/>
                <a:ext cx="0" cy="96"/>
              </a:xfrm>
              <a:prstGeom prst="straightConnector1">
                <a:avLst/>
              </a:prstGeom>
              <a:noFill/>
              <a:ln w="57150">
                <a:solidFill>
                  <a:srgbClr val="990000"/>
                </a:solidFill>
                <a:round/>
                <a:headEnd/>
                <a:tailEnd/>
              </a:ln>
            </p:spPr>
          </p:cxnSp>
          <p:cxnSp>
            <p:nvCxnSpPr>
              <p:cNvPr id="25639" name="AutoShape 28"/>
              <p:cNvCxnSpPr>
                <a:cxnSpLocks noChangeShapeType="1"/>
                <a:stCxn id="12312" idx="0"/>
                <a:endCxn id="12310" idx="2"/>
              </p:cNvCxnSpPr>
              <p:nvPr/>
            </p:nvCxnSpPr>
            <p:spPr bwMode="auto">
              <a:xfrm flipV="1">
                <a:off x="4232" y="2400"/>
                <a:ext cx="0" cy="96"/>
              </a:xfrm>
              <a:prstGeom prst="straightConnector1">
                <a:avLst/>
              </a:prstGeom>
              <a:noFill/>
              <a:ln w="57150">
                <a:solidFill>
                  <a:srgbClr val="990000"/>
                </a:solidFill>
                <a:round/>
                <a:headEnd/>
                <a:tailEnd/>
              </a:ln>
            </p:spPr>
          </p:cxnSp>
        </p:grpSp>
        <p:grpSp>
          <p:nvGrpSpPr>
            <p:cNvPr id="25604" name="Group 29"/>
            <p:cNvGrpSpPr>
              <a:grpSpLocks/>
            </p:cNvGrpSpPr>
            <p:nvPr/>
          </p:nvGrpSpPr>
          <p:grpSpPr bwMode="auto">
            <a:xfrm>
              <a:off x="1403350" y="4840288"/>
              <a:ext cx="7086600" cy="1541462"/>
              <a:chOff x="1088" y="2928"/>
              <a:chExt cx="4464" cy="971"/>
            </a:xfrm>
          </p:grpSpPr>
          <p:sp>
            <p:nvSpPr>
              <p:cNvPr id="12298" name="Rectangle 30"/>
              <p:cNvSpPr>
                <a:spLocks noChangeArrowheads="1"/>
              </p:cNvSpPr>
              <p:nvPr/>
            </p:nvSpPr>
            <p:spPr bwMode="auto">
              <a:xfrm>
                <a:off x="1088" y="3217"/>
                <a:ext cx="2640" cy="287"/>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i="1">
                    <a:solidFill>
                      <a:schemeClr val="bg1"/>
                    </a:solidFill>
                  </a:rPr>
                  <a:t>organisatiegebieden</a:t>
                </a:r>
              </a:p>
            </p:txBody>
          </p:sp>
          <p:sp>
            <p:nvSpPr>
              <p:cNvPr id="12299" name="Rectangle 31"/>
              <p:cNvSpPr>
                <a:spLocks noChangeArrowheads="1"/>
              </p:cNvSpPr>
              <p:nvPr/>
            </p:nvSpPr>
            <p:spPr bwMode="auto">
              <a:xfrm>
                <a:off x="3824" y="3217"/>
                <a:ext cx="1728" cy="287"/>
              </a:xfrm>
              <a:prstGeom prst="rect">
                <a:avLst/>
              </a:prstGeom>
              <a:gradFill rotWithShape="0">
                <a:gsLst>
                  <a:gs pos="0">
                    <a:srgbClr val="FF0000"/>
                  </a:gs>
                  <a:gs pos="100000">
                    <a:srgbClr val="C200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i="1">
                    <a:solidFill>
                      <a:schemeClr val="bg1"/>
                    </a:solidFill>
                  </a:rPr>
                  <a:t>resultaatgebieden</a:t>
                </a:r>
              </a:p>
            </p:txBody>
          </p:sp>
          <p:cxnSp>
            <p:nvCxnSpPr>
              <p:cNvPr id="25611" name="AutoShape 32"/>
              <p:cNvCxnSpPr>
                <a:cxnSpLocks noChangeShapeType="1"/>
                <a:stCxn id="12298" idx="3"/>
                <a:endCxn id="12299" idx="1"/>
              </p:cNvCxnSpPr>
              <p:nvPr/>
            </p:nvCxnSpPr>
            <p:spPr bwMode="auto">
              <a:xfrm>
                <a:off x="3728" y="3360"/>
                <a:ext cx="96" cy="0"/>
              </a:xfrm>
              <a:prstGeom prst="straightConnector1">
                <a:avLst/>
              </a:prstGeom>
              <a:noFill/>
              <a:ln w="38100">
                <a:solidFill>
                  <a:srgbClr val="000000"/>
                </a:solidFill>
                <a:round/>
                <a:headEnd/>
                <a:tailEnd type="arrow" w="sm" len="sm"/>
              </a:ln>
            </p:spPr>
          </p:cxnSp>
          <p:grpSp>
            <p:nvGrpSpPr>
              <p:cNvPr id="25612" name="Group 33"/>
              <p:cNvGrpSpPr>
                <a:grpSpLocks/>
              </p:cNvGrpSpPr>
              <p:nvPr/>
            </p:nvGrpSpPr>
            <p:grpSpPr bwMode="auto">
              <a:xfrm>
                <a:off x="2768" y="2928"/>
                <a:ext cx="1791" cy="971"/>
                <a:chOff x="2768" y="2928"/>
                <a:chExt cx="1791" cy="971"/>
              </a:xfrm>
            </p:grpSpPr>
            <p:sp>
              <p:nvSpPr>
                <p:cNvPr id="12302" name="AutoShape 34"/>
                <p:cNvSpPr>
                  <a:spLocks noChangeArrowheads="1"/>
                </p:cNvSpPr>
                <p:nvPr/>
              </p:nvSpPr>
              <p:spPr bwMode="auto">
                <a:xfrm rot="-10724394">
                  <a:off x="3294" y="2928"/>
                  <a:ext cx="948" cy="9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59 h 21600"/>
                    <a:gd name="T20" fmla="*/ 18433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rgbClr val="FF9900"/>
                    </a:gs>
                    <a:gs pos="100000">
                      <a:srgbClr val="FFD79D"/>
                    </a:gs>
                  </a:gsLst>
                  <a:path path="rect">
                    <a:fillToRect r="100000" b="100000"/>
                  </a:path>
                </a:gradFill>
                <a:ln>
                  <a:noFill/>
                </a:ln>
                <a:effectLst>
                  <a:outerShdw dist="63500" dir="3187806" algn="ctr" rotWithShape="0">
                    <a:srgbClr val="C0C0C0">
                      <a:alpha val="50000"/>
                    </a:srgbClr>
                  </a:outerShdw>
                </a:effectLst>
                <a:extLst/>
              </p:spPr>
              <p:txBody>
                <a:bodyPr wrap="none" lIns="90000" tIns="46800" rIns="90000" bIns="46800" anchor="ctr"/>
                <a:lstStyle/>
                <a:p>
                  <a:pPr>
                    <a:buClr>
                      <a:srgbClr val="FF9900"/>
                    </a:buClr>
                    <a:buNone/>
                    <a:defRPr/>
                  </a:pPr>
                  <a:endParaRPr lang="nl-NL"/>
                </a:p>
              </p:txBody>
            </p:sp>
            <p:sp>
              <p:nvSpPr>
                <p:cNvPr id="12303" name="Rectangle 35"/>
                <p:cNvSpPr>
                  <a:spLocks noChangeArrowheads="1"/>
                </p:cNvSpPr>
                <p:nvPr/>
              </p:nvSpPr>
              <p:spPr bwMode="auto">
                <a:xfrm>
                  <a:off x="2768" y="3717"/>
                  <a:ext cx="1791" cy="170"/>
                </a:xfrm>
                <a:prstGeom prst="rect">
                  <a:avLst/>
                </a:prstGeom>
                <a:noFill/>
                <a:ln>
                  <a:noFill/>
                </a:ln>
                <a:effectLst>
                  <a:outerShdw dist="17961" dir="2700000" algn="ctr" rotWithShape="0">
                    <a:srgbClr val="969696">
                      <a:alpha val="50000"/>
                    </a:srgbClr>
                  </a:outerShdw>
                </a:effectLst>
                <a:extLst/>
              </p:spPr>
              <p:txBody>
                <a:bodyPr wrap="none" lIns="0" tIns="0" rIns="0" bIns="0">
                  <a:spAutoFit/>
                </a:bodyPr>
                <a:lstStyle>
                  <a:lvl1pPr marL="285750" indent="-285750"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marL="0" indent="0">
                    <a:buNone/>
                    <a:defRPr/>
                  </a:pPr>
                  <a:r>
                    <a:rPr lang="nl-NL" altLang="nl-NL" sz="1700" b="1">
                      <a:solidFill>
                        <a:srgbClr val="163464"/>
                      </a:solidFill>
                    </a:rPr>
                    <a:t>Verbeteren en vernieuwen</a:t>
                  </a:r>
                  <a:endParaRPr lang="nl-NL" altLang="nl-NL">
                    <a:solidFill>
                      <a:srgbClr val="163464"/>
                    </a:solidFill>
                  </a:endParaRPr>
                </a:p>
              </p:txBody>
            </p:sp>
          </p:grpSp>
        </p:grpSp>
        <p:grpSp>
          <p:nvGrpSpPr>
            <p:cNvPr id="25605" name="Group 36"/>
            <p:cNvGrpSpPr>
              <a:grpSpLocks/>
            </p:cNvGrpSpPr>
            <p:nvPr/>
          </p:nvGrpSpPr>
          <p:grpSpPr bwMode="auto">
            <a:xfrm>
              <a:off x="1403350" y="1244600"/>
              <a:ext cx="7096125" cy="457200"/>
              <a:chOff x="884" y="784"/>
              <a:chExt cx="4470" cy="288"/>
            </a:xfrm>
          </p:grpSpPr>
          <p:sp>
            <p:nvSpPr>
              <p:cNvPr id="12295" name="Rectangle 37"/>
              <p:cNvSpPr>
                <a:spLocks noChangeArrowheads="1"/>
              </p:cNvSpPr>
              <p:nvPr/>
            </p:nvSpPr>
            <p:spPr bwMode="auto">
              <a:xfrm>
                <a:off x="884" y="784"/>
                <a:ext cx="1295" cy="288"/>
              </a:xfrm>
              <a:prstGeom prst="rect">
                <a:avLst/>
              </a:prstGeom>
              <a:gradFill rotWithShape="0">
                <a:gsLst>
                  <a:gs pos="0">
                    <a:srgbClr val="008000"/>
                  </a:gs>
                  <a:gs pos="100000">
                    <a:srgbClr val="0061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i="1">
                    <a:solidFill>
                      <a:schemeClr val="bg1"/>
                    </a:solidFill>
                  </a:rPr>
                  <a:t>Missie</a:t>
                </a:r>
              </a:p>
            </p:txBody>
          </p:sp>
          <p:sp>
            <p:nvSpPr>
              <p:cNvPr id="12296" name="Rectangle 38"/>
              <p:cNvSpPr>
                <a:spLocks noChangeArrowheads="1"/>
              </p:cNvSpPr>
              <p:nvPr/>
            </p:nvSpPr>
            <p:spPr bwMode="auto">
              <a:xfrm>
                <a:off x="4039" y="784"/>
                <a:ext cx="1315" cy="288"/>
              </a:xfrm>
              <a:prstGeom prst="rect">
                <a:avLst/>
              </a:prstGeom>
              <a:gradFill rotWithShape="0">
                <a:gsLst>
                  <a:gs pos="0">
                    <a:srgbClr val="008000"/>
                  </a:gs>
                  <a:gs pos="100000">
                    <a:srgbClr val="0061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i="1">
                    <a:solidFill>
                      <a:schemeClr val="bg1"/>
                    </a:solidFill>
                  </a:rPr>
                  <a:t>SBF’en</a:t>
                </a:r>
              </a:p>
            </p:txBody>
          </p:sp>
          <p:sp>
            <p:nvSpPr>
              <p:cNvPr id="12297" name="Rectangle 39"/>
              <p:cNvSpPr>
                <a:spLocks noChangeArrowheads="1"/>
              </p:cNvSpPr>
              <p:nvPr/>
            </p:nvSpPr>
            <p:spPr bwMode="auto">
              <a:xfrm>
                <a:off x="2270" y="784"/>
                <a:ext cx="1678" cy="288"/>
              </a:xfrm>
              <a:prstGeom prst="rect">
                <a:avLst/>
              </a:prstGeom>
              <a:gradFill rotWithShape="0">
                <a:gsLst>
                  <a:gs pos="0">
                    <a:srgbClr val="008000"/>
                  </a:gs>
                  <a:gs pos="100000">
                    <a:srgbClr val="0061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buNone/>
                  <a:defRPr/>
                </a:pPr>
                <a:r>
                  <a:rPr lang="nl-NL" altLang="nl-NL" sz="1400" i="1">
                    <a:solidFill>
                      <a:schemeClr val="bg1"/>
                    </a:solidFill>
                  </a:rPr>
                  <a:t>Visie</a:t>
                </a:r>
              </a:p>
            </p:txBody>
          </p:sp>
        </p:grpSp>
      </p:grpSp>
      <p:pic>
        <p:nvPicPr>
          <p:cNvPr id="41" name="Afbeelding 40">
            <a:extLst>
              <a:ext uri="{FF2B5EF4-FFF2-40B4-BE49-F238E27FC236}">
                <a16:creationId xmlns:a16="http://schemas.microsoft.com/office/drawing/2014/main" id="{21805381-288B-43D5-8E43-8A30F5EE3A99}"/>
              </a:ext>
            </a:extLst>
          </p:cNvPr>
          <p:cNvPicPr>
            <a:picLocks noChangeAspect="1"/>
          </p:cNvPicPr>
          <p:nvPr/>
        </p:nvPicPr>
        <p:blipFill>
          <a:blip r:embed="rId2"/>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1687050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ym typeface="Wingdings" pitchFamily="2" charset="2"/>
              </a:rPr>
              <a:t> </a:t>
            </a:r>
            <a:r>
              <a:rPr lang="nl-NL" dirty="0" smtClean="0"/>
              <a:t>A3 jaarplan:</a:t>
            </a:r>
            <a:br>
              <a:rPr lang="nl-NL" dirty="0" smtClean="0"/>
            </a:br>
            <a:r>
              <a:rPr lang="nl-NL" dirty="0" smtClean="0"/>
              <a:t>Missie en visie</a:t>
            </a:r>
            <a:endParaRPr lang="nl-NL" dirty="0"/>
          </a:p>
        </p:txBody>
      </p:sp>
      <p:sp>
        <p:nvSpPr>
          <p:cNvPr id="3" name="Tijdelijke aanduiding voor inhoud 2"/>
          <p:cNvSpPr>
            <a:spLocks noGrp="1"/>
          </p:cNvSpPr>
          <p:nvPr>
            <p:ph idx="1"/>
          </p:nvPr>
        </p:nvSpPr>
        <p:spPr/>
        <p:txBody>
          <a:bodyPr>
            <a:normAutofit fontScale="55000" lnSpcReduction="20000"/>
          </a:bodyPr>
          <a:lstStyle/>
          <a:p>
            <a:pPr marL="0" indent="0">
              <a:buNone/>
            </a:pPr>
            <a:r>
              <a:rPr lang="nl-NL" sz="3900" dirty="0" smtClean="0"/>
              <a:t>Missie</a:t>
            </a:r>
            <a:r>
              <a:rPr lang="nl-NL" sz="3900" dirty="0"/>
              <a:t>: </a:t>
            </a:r>
            <a:endParaRPr lang="nl-NL" sz="3900" dirty="0" smtClean="0"/>
          </a:p>
          <a:p>
            <a:pPr marL="0" indent="0">
              <a:buNone/>
            </a:pPr>
            <a:r>
              <a:rPr lang="nl-NL" sz="3900" dirty="0" smtClean="0"/>
              <a:t>Primaire functie van </a:t>
            </a:r>
            <a:r>
              <a:rPr lang="nl-NL" sz="3900" dirty="0"/>
              <a:t>de </a:t>
            </a:r>
            <a:r>
              <a:rPr lang="nl-NL" sz="3900" dirty="0" smtClean="0"/>
              <a:t>organisatie.</a:t>
            </a:r>
            <a:endParaRPr lang="nl-NL" sz="3900" dirty="0"/>
          </a:p>
          <a:p>
            <a:r>
              <a:rPr lang="nl-NL" sz="3900" dirty="0"/>
              <a:t>Wie zijn we?</a:t>
            </a:r>
          </a:p>
          <a:p>
            <a:r>
              <a:rPr lang="nl-NL" sz="3900" dirty="0"/>
              <a:t>Wat doen we?</a:t>
            </a:r>
          </a:p>
          <a:p>
            <a:r>
              <a:rPr lang="nl-NL" sz="3900" dirty="0"/>
              <a:t>Voor wie doen we het?</a:t>
            </a:r>
          </a:p>
          <a:p>
            <a:r>
              <a:rPr lang="nl-NL" sz="3900" dirty="0"/>
              <a:t>Waarom doen we het</a:t>
            </a:r>
            <a:r>
              <a:rPr lang="nl-NL" sz="3900" dirty="0" smtClean="0"/>
              <a:t>?</a:t>
            </a:r>
          </a:p>
          <a:p>
            <a:pPr marL="0" indent="0">
              <a:buNone/>
            </a:pPr>
            <a:endParaRPr lang="nl-NL" sz="3900" dirty="0" smtClean="0"/>
          </a:p>
          <a:p>
            <a:pPr marL="0" indent="0">
              <a:buNone/>
            </a:pPr>
            <a:r>
              <a:rPr lang="nl-NL" sz="3900" dirty="0"/>
              <a:t>Visie: </a:t>
            </a:r>
            <a:endParaRPr lang="nl-NL" sz="3900" dirty="0" smtClean="0"/>
          </a:p>
          <a:p>
            <a:pPr marL="0" indent="0">
              <a:buNone/>
            </a:pPr>
            <a:r>
              <a:rPr lang="nl-NL" sz="3900" dirty="0" smtClean="0"/>
              <a:t>Een </a:t>
            </a:r>
            <a:r>
              <a:rPr lang="nl-NL" sz="3900" dirty="0"/>
              <a:t>ambitieus gedeeld </a:t>
            </a:r>
            <a:r>
              <a:rPr lang="nl-NL" sz="3900" dirty="0" smtClean="0"/>
              <a:t>beeld </a:t>
            </a:r>
            <a:r>
              <a:rPr lang="nl-NL" sz="3900" dirty="0"/>
              <a:t>van de </a:t>
            </a:r>
            <a:r>
              <a:rPr lang="nl-NL" sz="3900" dirty="0" smtClean="0"/>
              <a:t>toekomst en hoe geven </a:t>
            </a:r>
            <a:r>
              <a:rPr lang="nl-NL" sz="3900" dirty="0"/>
              <a:t>we </a:t>
            </a:r>
            <a:r>
              <a:rPr lang="nl-NL" sz="3900" dirty="0" smtClean="0"/>
              <a:t>er inhoud </a:t>
            </a:r>
            <a:r>
              <a:rPr lang="nl-NL" sz="3900" dirty="0"/>
              <a:t>en vorm aan:</a:t>
            </a:r>
          </a:p>
          <a:p>
            <a:r>
              <a:rPr lang="nl-NL" sz="3900" dirty="0"/>
              <a:t>Wie we willen zijn?</a:t>
            </a:r>
          </a:p>
          <a:p>
            <a:r>
              <a:rPr lang="nl-NL" sz="3900" dirty="0"/>
              <a:t>Wat we willen doen?</a:t>
            </a:r>
          </a:p>
          <a:p>
            <a:r>
              <a:rPr lang="nl-NL" sz="3900" dirty="0"/>
              <a:t>Voor wie we het doen?</a:t>
            </a:r>
          </a:p>
          <a:p>
            <a:r>
              <a:rPr lang="nl-NL" sz="3900" dirty="0"/>
              <a:t>Waarom we het doen?</a:t>
            </a:r>
          </a:p>
          <a:p>
            <a:endParaRPr lang="nl-NL" dirty="0" smtClean="0"/>
          </a:p>
          <a:p>
            <a:endParaRPr lang="nl-NL" dirty="0"/>
          </a:p>
          <a:p>
            <a:endParaRPr lang="nl-NL" dirty="0"/>
          </a:p>
        </p:txBody>
      </p:sp>
      <p:pic>
        <p:nvPicPr>
          <p:cNvPr id="6" name="Afbeelding 5"/>
          <p:cNvPicPr>
            <a:picLocks noChangeAspect="1"/>
          </p:cNvPicPr>
          <p:nvPr/>
        </p:nvPicPr>
        <p:blipFill>
          <a:blip r:embed="rId2"/>
          <a:stretch>
            <a:fillRect/>
          </a:stretch>
        </p:blipFill>
        <p:spPr>
          <a:xfrm>
            <a:off x="4547614" y="3243056"/>
            <a:ext cx="48772" cy="371888"/>
          </a:xfrm>
          <a:prstGeom prst="rect">
            <a:avLst/>
          </a:prstGeom>
        </p:spPr>
      </p:pic>
      <p:pic>
        <p:nvPicPr>
          <p:cNvPr id="8" name="Afbeelding 7"/>
          <p:cNvPicPr>
            <a:picLocks noChangeAspect="1"/>
          </p:cNvPicPr>
          <p:nvPr/>
        </p:nvPicPr>
        <p:blipFill>
          <a:blip r:embed="rId3"/>
          <a:stretch>
            <a:fillRect/>
          </a:stretch>
        </p:blipFill>
        <p:spPr>
          <a:xfrm>
            <a:off x="457200" y="244111"/>
            <a:ext cx="1018120" cy="1054699"/>
          </a:xfrm>
          <a:prstGeom prst="rect">
            <a:avLst/>
          </a:prstGeom>
        </p:spPr>
      </p:pic>
    </p:spTree>
    <p:extLst>
      <p:ext uri="{BB962C8B-B14F-4D97-AF65-F5344CB8AC3E}">
        <p14:creationId xmlns:p14="http://schemas.microsoft.com/office/powerpoint/2010/main" val="3668896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ym typeface="Wingdings" pitchFamily="2" charset="2"/>
              </a:rPr>
              <a:t> </a:t>
            </a:r>
            <a:r>
              <a:rPr lang="nl-NL" dirty="0" smtClean="0"/>
              <a:t>A3 jaarplan:</a:t>
            </a:r>
            <a:br>
              <a:rPr lang="nl-NL" dirty="0" smtClean="0"/>
            </a:br>
            <a:r>
              <a:rPr lang="nl-NL" dirty="0" smtClean="0"/>
              <a:t>Succes </a:t>
            </a:r>
            <a:r>
              <a:rPr lang="nl-NL" dirty="0"/>
              <a:t>Bepalende Factoren </a:t>
            </a:r>
            <a:r>
              <a:rPr lang="nl-NL" sz="1800" dirty="0" smtClean="0"/>
              <a:t>(</a:t>
            </a:r>
            <a:r>
              <a:rPr lang="nl-NL" sz="1800" dirty="0"/>
              <a:t>SBF</a:t>
            </a:r>
            <a:r>
              <a:rPr lang="nl-NL" sz="1800" dirty="0" smtClean="0"/>
              <a:t>)</a:t>
            </a:r>
            <a:endParaRPr lang="nl-NL" sz="1800" dirty="0"/>
          </a:p>
        </p:txBody>
      </p:sp>
      <p:sp>
        <p:nvSpPr>
          <p:cNvPr id="3" name="Tijdelijke aanduiding voor inhoud 2"/>
          <p:cNvSpPr>
            <a:spLocks noGrp="1"/>
          </p:cNvSpPr>
          <p:nvPr>
            <p:ph idx="1"/>
          </p:nvPr>
        </p:nvSpPr>
        <p:spPr/>
        <p:txBody>
          <a:bodyPr>
            <a:normAutofit fontScale="85000" lnSpcReduction="20000"/>
          </a:bodyPr>
          <a:lstStyle/>
          <a:p>
            <a:r>
              <a:rPr lang="nl-NL" dirty="0" smtClean="0"/>
              <a:t>Factoren </a:t>
            </a:r>
            <a:r>
              <a:rPr lang="nl-NL" dirty="0"/>
              <a:t>of beleidsaccenten die voor de organisatie continuïteitsbepalend zijn.</a:t>
            </a:r>
          </a:p>
          <a:p>
            <a:r>
              <a:rPr lang="nl-NL" dirty="0"/>
              <a:t>Zij vormen de referentie voor het wegen van acties op hun bijdrage aan de visie.</a:t>
            </a:r>
          </a:p>
          <a:p>
            <a:pPr>
              <a:buFont typeface="Arial" panose="020B0604020202020204" pitchFamily="34" charset="0"/>
              <a:buChar char="•"/>
            </a:pPr>
            <a:endParaRPr lang="nl-NL" dirty="0"/>
          </a:p>
          <a:p>
            <a:pPr marL="0" indent="0">
              <a:buNone/>
            </a:pPr>
            <a:r>
              <a:rPr lang="nl-NL" dirty="0"/>
              <a:t>Goede voorbeelden:</a:t>
            </a:r>
          </a:p>
          <a:p>
            <a:pPr>
              <a:buFont typeface="Arial" panose="020B0604020202020204" pitchFamily="34" charset="0"/>
              <a:buChar char="•"/>
            </a:pPr>
            <a:r>
              <a:rPr lang="nl-NL" dirty="0"/>
              <a:t>Zelfredzame burgers</a:t>
            </a:r>
          </a:p>
          <a:p>
            <a:pPr>
              <a:buFont typeface="Arial" panose="020B0604020202020204" pitchFamily="34" charset="0"/>
              <a:buChar char="•"/>
            </a:pPr>
            <a:r>
              <a:rPr lang="nl-NL" dirty="0"/>
              <a:t>Robuuste bedrijfsprocessen</a:t>
            </a:r>
          </a:p>
          <a:p>
            <a:pPr>
              <a:buFont typeface="Arial" panose="020B0604020202020204" pitchFamily="34" charset="0"/>
              <a:buChar char="•"/>
            </a:pPr>
            <a:r>
              <a:rPr lang="nl-NL" dirty="0"/>
              <a:t>Overzichtelijke winkelindeling</a:t>
            </a:r>
          </a:p>
          <a:p>
            <a:pPr>
              <a:buFont typeface="Arial" panose="020B0604020202020204" pitchFamily="34" charset="0"/>
              <a:buChar char="•"/>
            </a:pPr>
            <a:r>
              <a:rPr lang="nl-NL" dirty="0"/>
              <a:t>Financieel gezond</a:t>
            </a:r>
          </a:p>
          <a:p>
            <a:pPr>
              <a:buFont typeface="Arial" panose="020B0604020202020204" pitchFamily="34" charset="0"/>
              <a:buChar char="•"/>
            </a:pPr>
            <a:r>
              <a:rPr lang="nl-NL" dirty="0"/>
              <a:t>Bestedingen conform planning	</a:t>
            </a:r>
          </a:p>
          <a:p>
            <a:pPr marL="0" indent="0">
              <a:buNone/>
            </a:pPr>
            <a:endParaRPr lang="nl-NL" dirty="0"/>
          </a:p>
        </p:txBody>
      </p:sp>
      <p:pic>
        <p:nvPicPr>
          <p:cNvPr id="4" name="Afbeelding 3">
            <a:extLst>
              <a:ext uri="{FF2B5EF4-FFF2-40B4-BE49-F238E27FC236}">
                <a16:creationId xmlns:a16="http://schemas.microsoft.com/office/drawing/2014/main" id="{08A3725A-E900-44C9-BD03-4D667A7BFDCC}"/>
              </a:ext>
            </a:extLst>
          </p:cNvPr>
          <p:cNvPicPr>
            <a:picLocks noChangeAspect="1"/>
          </p:cNvPicPr>
          <p:nvPr/>
        </p:nvPicPr>
        <p:blipFill>
          <a:blip r:embed="rId3"/>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197429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title"/>
          </p:nvPr>
        </p:nvSpPr>
        <p:spPr/>
        <p:txBody>
          <a:bodyPr>
            <a:normAutofit fontScale="90000"/>
          </a:bodyPr>
          <a:lstStyle/>
          <a:p>
            <a:r>
              <a:rPr lang="nl-NL" dirty="0">
                <a:sym typeface="Wingdings" pitchFamily="2" charset="2"/>
              </a:rPr>
              <a:t> </a:t>
            </a:r>
            <a:r>
              <a:rPr lang="en-US" dirty="0" smtClean="0"/>
              <a:t>A3 </a:t>
            </a:r>
            <a:r>
              <a:rPr lang="en-US" dirty="0" err="1" smtClean="0"/>
              <a:t>jaarplan</a:t>
            </a:r>
            <a:r>
              <a:rPr lang="en-US" dirty="0" smtClean="0"/>
              <a:t>:</a:t>
            </a:r>
            <a:br>
              <a:rPr lang="en-US" dirty="0" smtClean="0"/>
            </a:br>
            <a:r>
              <a:rPr lang="en-US" dirty="0" err="1" smtClean="0"/>
              <a:t>Acties</a:t>
            </a:r>
            <a:r>
              <a:rPr lang="en-US" dirty="0" smtClean="0"/>
              <a:t> </a:t>
            </a:r>
            <a:r>
              <a:rPr lang="en-US" dirty="0" err="1"/>
              <a:t>organisatiegebieden</a:t>
            </a:r>
            <a:endParaRPr lang="nl-NL" dirty="0"/>
          </a:p>
        </p:txBody>
      </p:sp>
      <p:sp>
        <p:nvSpPr>
          <p:cNvPr id="3" name="Tijdelijke aanduiding voor inhoud 2"/>
          <p:cNvSpPr>
            <a:spLocks noGrp="1"/>
          </p:cNvSpPr>
          <p:nvPr>
            <p:ph idx="1"/>
          </p:nvPr>
        </p:nvSpPr>
        <p:spPr/>
        <p:txBody>
          <a:bodyPr>
            <a:normAutofit fontScale="70000" lnSpcReduction="20000"/>
          </a:bodyPr>
          <a:lstStyle/>
          <a:p>
            <a:pPr eaLnBrk="1" hangingPunct="1">
              <a:defRPr/>
            </a:pPr>
            <a:r>
              <a:rPr lang="en-US" sz="2600" b="1" dirty="0" err="1">
                <a:solidFill>
                  <a:schemeClr val="tx1"/>
                </a:solidFill>
                <a:latin typeface="+mj-lt"/>
              </a:rPr>
              <a:t>Leiderschap</a:t>
            </a:r>
            <a:r>
              <a:rPr lang="en-US" sz="2600" dirty="0">
                <a:solidFill>
                  <a:schemeClr val="tx1"/>
                </a:solidFill>
                <a:latin typeface="+mj-lt"/>
              </a:rPr>
              <a:t>: </a:t>
            </a:r>
          </a:p>
          <a:p>
            <a:pPr marL="0" indent="0" eaLnBrk="1" hangingPunct="1">
              <a:buNone/>
              <a:defRPr/>
            </a:pPr>
            <a:r>
              <a:rPr lang="en-US" sz="2600" dirty="0">
                <a:latin typeface="+mj-lt"/>
              </a:rPr>
              <a:t>W</a:t>
            </a:r>
            <a:r>
              <a:rPr lang="en-US" sz="2600" dirty="0">
                <a:solidFill>
                  <a:schemeClr val="tx1"/>
                </a:solidFill>
                <a:latin typeface="+mj-lt"/>
              </a:rPr>
              <a:t>elk </a:t>
            </a:r>
            <a:r>
              <a:rPr lang="en-US" sz="2600" dirty="0" err="1">
                <a:solidFill>
                  <a:schemeClr val="tx1"/>
                </a:solidFill>
                <a:latin typeface="+mj-lt"/>
              </a:rPr>
              <a:t>gedrag</a:t>
            </a:r>
            <a:r>
              <a:rPr lang="en-US" sz="2600" dirty="0">
                <a:solidFill>
                  <a:schemeClr val="tx1"/>
                </a:solidFill>
                <a:latin typeface="+mj-lt"/>
              </a:rPr>
              <a:t> </a:t>
            </a:r>
            <a:r>
              <a:rPr lang="en-US" sz="2600" dirty="0" err="1">
                <a:solidFill>
                  <a:schemeClr val="tx1"/>
                </a:solidFill>
                <a:latin typeface="+mj-lt"/>
              </a:rPr>
              <a:t>vertonen</a:t>
            </a:r>
            <a:r>
              <a:rPr lang="en-US" sz="2600" dirty="0">
                <a:solidFill>
                  <a:schemeClr val="tx1"/>
                </a:solidFill>
                <a:latin typeface="+mj-lt"/>
              </a:rPr>
              <a:t> we (</a:t>
            </a:r>
            <a:r>
              <a:rPr lang="en-US" sz="2600" dirty="0" err="1">
                <a:solidFill>
                  <a:schemeClr val="tx1"/>
                </a:solidFill>
                <a:latin typeface="+mj-lt"/>
              </a:rPr>
              <a:t>leiding</a:t>
            </a:r>
            <a:r>
              <a:rPr lang="en-US" sz="2600" dirty="0">
                <a:solidFill>
                  <a:schemeClr val="tx1"/>
                </a:solidFill>
                <a:latin typeface="+mj-lt"/>
              </a:rPr>
              <a:t> </a:t>
            </a:r>
            <a:r>
              <a:rPr lang="en-US" sz="2600" dirty="0" err="1">
                <a:solidFill>
                  <a:schemeClr val="tx1"/>
                </a:solidFill>
                <a:latin typeface="+mj-lt"/>
              </a:rPr>
              <a:t>en</a:t>
            </a:r>
            <a:r>
              <a:rPr lang="en-US" sz="2600" dirty="0">
                <a:solidFill>
                  <a:schemeClr val="tx1"/>
                </a:solidFill>
                <a:latin typeface="+mj-lt"/>
              </a:rPr>
              <a:t> </a:t>
            </a:r>
            <a:r>
              <a:rPr lang="en-US" sz="2600" dirty="0" err="1">
                <a:solidFill>
                  <a:schemeClr val="tx1"/>
                </a:solidFill>
                <a:latin typeface="+mj-lt"/>
              </a:rPr>
              <a:t>medewerkers</a:t>
            </a:r>
            <a:r>
              <a:rPr lang="en-US" sz="2600" dirty="0">
                <a:solidFill>
                  <a:schemeClr val="tx1"/>
                </a:solidFill>
                <a:latin typeface="+mj-lt"/>
              </a:rPr>
              <a:t>) om de </a:t>
            </a:r>
            <a:r>
              <a:rPr lang="en-US" sz="2600" dirty="0" err="1">
                <a:solidFill>
                  <a:schemeClr val="tx1"/>
                </a:solidFill>
                <a:latin typeface="+mj-lt"/>
              </a:rPr>
              <a:t>organisatie</a:t>
            </a:r>
            <a:r>
              <a:rPr lang="en-US" sz="2600" dirty="0">
                <a:solidFill>
                  <a:schemeClr val="tx1"/>
                </a:solidFill>
                <a:latin typeface="+mj-lt"/>
              </a:rPr>
              <a:t> </a:t>
            </a:r>
            <a:r>
              <a:rPr lang="en-US" sz="2600" dirty="0" err="1">
                <a:solidFill>
                  <a:schemeClr val="tx1"/>
                </a:solidFill>
                <a:latin typeface="+mj-lt"/>
              </a:rPr>
              <a:t>te</a:t>
            </a:r>
            <a:r>
              <a:rPr lang="en-US" sz="2600" dirty="0">
                <a:solidFill>
                  <a:schemeClr val="tx1"/>
                </a:solidFill>
                <a:latin typeface="+mj-lt"/>
              </a:rPr>
              <a:t> </a:t>
            </a:r>
            <a:r>
              <a:rPr lang="en-US" sz="2600" dirty="0" err="1">
                <a:solidFill>
                  <a:schemeClr val="tx1"/>
                </a:solidFill>
                <a:latin typeface="+mj-lt"/>
              </a:rPr>
              <a:t>inspireren</a:t>
            </a:r>
            <a:r>
              <a:rPr lang="en-US" sz="2600" dirty="0">
                <a:solidFill>
                  <a:schemeClr val="tx1"/>
                </a:solidFill>
                <a:latin typeface="+mj-lt"/>
              </a:rPr>
              <a:t> tot </a:t>
            </a:r>
            <a:r>
              <a:rPr lang="en-US" sz="2600" dirty="0" err="1">
                <a:solidFill>
                  <a:schemeClr val="tx1"/>
                </a:solidFill>
                <a:latin typeface="+mj-lt"/>
              </a:rPr>
              <a:t>voortdurende</a:t>
            </a:r>
            <a:r>
              <a:rPr lang="en-US" sz="2600" dirty="0">
                <a:solidFill>
                  <a:schemeClr val="tx1"/>
                </a:solidFill>
                <a:latin typeface="+mj-lt"/>
              </a:rPr>
              <a:t> </a:t>
            </a:r>
            <a:r>
              <a:rPr lang="en-US" sz="2600" dirty="0" err="1" smtClean="0">
                <a:solidFill>
                  <a:schemeClr val="tx1"/>
                </a:solidFill>
                <a:latin typeface="+mj-lt"/>
              </a:rPr>
              <a:t>verbeteringen</a:t>
            </a:r>
            <a:r>
              <a:rPr lang="en-US" sz="2600" dirty="0" smtClean="0">
                <a:solidFill>
                  <a:schemeClr val="tx1"/>
                </a:solidFill>
                <a:latin typeface="+mj-lt"/>
              </a:rPr>
              <a:t>?</a:t>
            </a:r>
            <a:endParaRPr lang="en-US" sz="2600" dirty="0">
              <a:solidFill>
                <a:schemeClr val="tx1"/>
              </a:solidFill>
              <a:latin typeface="+mj-lt"/>
            </a:endParaRPr>
          </a:p>
          <a:p>
            <a:pPr eaLnBrk="1" hangingPunct="1">
              <a:defRPr/>
            </a:pPr>
            <a:endParaRPr lang="en-US" sz="2600" dirty="0">
              <a:solidFill>
                <a:schemeClr val="tx1"/>
              </a:solidFill>
              <a:latin typeface="+mj-lt"/>
            </a:endParaRPr>
          </a:p>
          <a:p>
            <a:pPr eaLnBrk="1" hangingPunct="1">
              <a:defRPr/>
            </a:pPr>
            <a:r>
              <a:rPr lang="en-US" sz="2600" b="1" dirty="0" err="1">
                <a:solidFill>
                  <a:schemeClr val="tx1"/>
                </a:solidFill>
                <a:latin typeface="+mj-lt"/>
              </a:rPr>
              <a:t>Strategie</a:t>
            </a:r>
            <a:r>
              <a:rPr lang="en-US" sz="2600" b="1" dirty="0">
                <a:solidFill>
                  <a:schemeClr val="tx1"/>
                </a:solidFill>
                <a:latin typeface="+mj-lt"/>
              </a:rPr>
              <a:t> &amp; </a:t>
            </a:r>
            <a:r>
              <a:rPr lang="en-US" sz="2600" b="1" dirty="0" err="1">
                <a:solidFill>
                  <a:schemeClr val="tx1"/>
                </a:solidFill>
                <a:latin typeface="+mj-lt"/>
              </a:rPr>
              <a:t>Beleid</a:t>
            </a:r>
            <a:r>
              <a:rPr lang="en-US" sz="2600" b="1" dirty="0">
                <a:solidFill>
                  <a:schemeClr val="tx1"/>
                </a:solidFill>
                <a:latin typeface="+mj-lt"/>
              </a:rPr>
              <a:t>:</a:t>
            </a:r>
            <a:r>
              <a:rPr lang="en-US" sz="2600" dirty="0">
                <a:solidFill>
                  <a:schemeClr val="tx1"/>
                </a:solidFill>
                <a:latin typeface="+mj-lt"/>
              </a:rPr>
              <a:t> </a:t>
            </a:r>
          </a:p>
          <a:p>
            <a:pPr marL="0" indent="0" eaLnBrk="1" hangingPunct="1">
              <a:buNone/>
              <a:defRPr/>
            </a:pPr>
            <a:r>
              <a:rPr lang="en-US" sz="2600" dirty="0" err="1">
                <a:latin typeface="+mj-lt"/>
              </a:rPr>
              <a:t>W</a:t>
            </a:r>
            <a:r>
              <a:rPr lang="en-US" sz="2600" dirty="0" err="1">
                <a:solidFill>
                  <a:schemeClr val="tx1"/>
                </a:solidFill>
                <a:latin typeface="+mj-lt"/>
              </a:rPr>
              <a:t>elke</a:t>
            </a:r>
            <a:r>
              <a:rPr lang="en-US" sz="2600" dirty="0">
                <a:solidFill>
                  <a:schemeClr val="tx1"/>
                </a:solidFill>
                <a:latin typeface="+mj-lt"/>
              </a:rPr>
              <a:t> </a:t>
            </a:r>
            <a:r>
              <a:rPr lang="en-US" sz="2600" dirty="0" err="1">
                <a:solidFill>
                  <a:schemeClr val="tx1"/>
                </a:solidFill>
                <a:latin typeface="+mj-lt"/>
              </a:rPr>
              <a:t>acties</a:t>
            </a:r>
            <a:r>
              <a:rPr lang="en-US" sz="2600" dirty="0">
                <a:solidFill>
                  <a:schemeClr val="tx1"/>
                </a:solidFill>
                <a:latin typeface="+mj-lt"/>
              </a:rPr>
              <a:t> </a:t>
            </a:r>
            <a:r>
              <a:rPr lang="en-US" sz="2600" dirty="0" err="1">
                <a:solidFill>
                  <a:schemeClr val="tx1"/>
                </a:solidFill>
                <a:latin typeface="+mj-lt"/>
              </a:rPr>
              <a:t>ondernemen</a:t>
            </a:r>
            <a:r>
              <a:rPr lang="en-US" sz="2600" dirty="0">
                <a:solidFill>
                  <a:schemeClr val="tx1"/>
                </a:solidFill>
                <a:latin typeface="+mj-lt"/>
              </a:rPr>
              <a:t> we om tot </a:t>
            </a:r>
            <a:r>
              <a:rPr lang="en-US" sz="2600" dirty="0" err="1">
                <a:solidFill>
                  <a:schemeClr val="tx1"/>
                </a:solidFill>
                <a:latin typeface="+mj-lt"/>
              </a:rPr>
              <a:t>beleid</a:t>
            </a:r>
            <a:r>
              <a:rPr lang="en-US" sz="2600" dirty="0">
                <a:solidFill>
                  <a:schemeClr val="tx1"/>
                </a:solidFill>
                <a:latin typeface="+mj-lt"/>
              </a:rPr>
              <a:t> </a:t>
            </a:r>
            <a:r>
              <a:rPr lang="en-US" sz="2600" dirty="0" err="1">
                <a:solidFill>
                  <a:schemeClr val="tx1"/>
                </a:solidFill>
                <a:latin typeface="+mj-lt"/>
              </a:rPr>
              <a:t>te</a:t>
            </a:r>
            <a:r>
              <a:rPr lang="en-US" sz="2600" dirty="0">
                <a:solidFill>
                  <a:schemeClr val="tx1"/>
                </a:solidFill>
                <a:latin typeface="+mj-lt"/>
              </a:rPr>
              <a:t> </a:t>
            </a:r>
            <a:r>
              <a:rPr lang="en-US" sz="2600" dirty="0" err="1">
                <a:solidFill>
                  <a:schemeClr val="tx1"/>
                </a:solidFill>
                <a:latin typeface="+mj-lt"/>
              </a:rPr>
              <a:t>komen</a:t>
            </a:r>
            <a:r>
              <a:rPr lang="en-US" sz="2600" dirty="0">
                <a:solidFill>
                  <a:schemeClr val="tx1"/>
                </a:solidFill>
                <a:latin typeface="+mj-lt"/>
              </a:rPr>
              <a:t> </a:t>
            </a:r>
            <a:r>
              <a:rPr lang="en-US" sz="2600" dirty="0" err="1">
                <a:solidFill>
                  <a:schemeClr val="tx1"/>
                </a:solidFill>
                <a:latin typeface="+mj-lt"/>
              </a:rPr>
              <a:t>en</a:t>
            </a:r>
            <a:r>
              <a:rPr lang="en-US" sz="2600" dirty="0">
                <a:solidFill>
                  <a:schemeClr val="tx1"/>
                </a:solidFill>
                <a:latin typeface="+mj-lt"/>
              </a:rPr>
              <a:t> </a:t>
            </a:r>
            <a:r>
              <a:rPr lang="en-US" sz="2600" dirty="0" err="1">
                <a:solidFill>
                  <a:schemeClr val="tx1"/>
                </a:solidFill>
                <a:latin typeface="+mj-lt"/>
              </a:rPr>
              <a:t>dit</a:t>
            </a:r>
            <a:r>
              <a:rPr lang="en-US" sz="2600" dirty="0">
                <a:solidFill>
                  <a:schemeClr val="tx1"/>
                </a:solidFill>
                <a:latin typeface="+mj-lt"/>
              </a:rPr>
              <a:t> </a:t>
            </a:r>
            <a:r>
              <a:rPr lang="en-US" sz="2600" dirty="0" err="1">
                <a:solidFill>
                  <a:schemeClr val="tx1"/>
                </a:solidFill>
                <a:latin typeface="+mj-lt"/>
              </a:rPr>
              <a:t>te</a:t>
            </a:r>
            <a:r>
              <a:rPr lang="en-US" sz="2600" dirty="0">
                <a:solidFill>
                  <a:schemeClr val="tx1"/>
                </a:solidFill>
                <a:latin typeface="+mj-lt"/>
              </a:rPr>
              <a:t> </a:t>
            </a:r>
            <a:r>
              <a:rPr lang="en-US" sz="2600" dirty="0" err="1">
                <a:solidFill>
                  <a:schemeClr val="tx1"/>
                </a:solidFill>
                <a:latin typeface="+mj-lt"/>
              </a:rPr>
              <a:t>implementeren</a:t>
            </a:r>
            <a:r>
              <a:rPr lang="en-US" sz="2600" dirty="0" smtClean="0">
                <a:solidFill>
                  <a:schemeClr val="tx1"/>
                </a:solidFill>
                <a:latin typeface="+mj-lt"/>
              </a:rPr>
              <a:t>.?</a:t>
            </a:r>
            <a:endParaRPr lang="en-US" sz="2600" dirty="0">
              <a:solidFill>
                <a:schemeClr val="tx1"/>
              </a:solidFill>
              <a:latin typeface="+mj-lt"/>
            </a:endParaRPr>
          </a:p>
          <a:p>
            <a:pPr eaLnBrk="1" hangingPunct="1">
              <a:defRPr/>
            </a:pPr>
            <a:endParaRPr lang="en-US" sz="2600" dirty="0">
              <a:solidFill>
                <a:schemeClr val="tx1"/>
              </a:solidFill>
              <a:latin typeface="+mj-lt"/>
            </a:endParaRPr>
          </a:p>
          <a:p>
            <a:pPr eaLnBrk="1" hangingPunct="1">
              <a:defRPr/>
            </a:pPr>
            <a:r>
              <a:rPr lang="en-US" sz="2600" b="1" dirty="0">
                <a:solidFill>
                  <a:schemeClr val="tx1"/>
                </a:solidFill>
                <a:latin typeface="+mj-lt"/>
              </a:rPr>
              <a:t>Management van </a:t>
            </a:r>
            <a:r>
              <a:rPr lang="en-US" sz="2600" b="1" dirty="0" err="1">
                <a:solidFill>
                  <a:schemeClr val="tx1"/>
                </a:solidFill>
                <a:latin typeface="+mj-lt"/>
              </a:rPr>
              <a:t>Medewerkers</a:t>
            </a:r>
            <a:r>
              <a:rPr lang="en-US" sz="2600" b="1" dirty="0">
                <a:solidFill>
                  <a:schemeClr val="tx1"/>
                </a:solidFill>
                <a:latin typeface="+mj-lt"/>
              </a:rPr>
              <a:t>: </a:t>
            </a:r>
          </a:p>
          <a:p>
            <a:pPr marL="0" indent="0" eaLnBrk="1" hangingPunct="1">
              <a:buNone/>
              <a:defRPr/>
            </a:pPr>
            <a:r>
              <a:rPr lang="en-US" sz="2600" dirty="0" err="1">
                <a:latin typeface="+mj-lt"/>
              </a:rPr>
              <a:t>W</a:t>
            </a:r>
            <a:r>
              <a:rPr lang="en-US" sz="2600" dirty="0" err="1">
                <a:solidFill>
                  <a:schemeClr val="tx1"/>
                </a:solidFill>
                <a:latin typeface="+mj-lt"/>
              </a:rPr>
              <a:t>elke</a:t>
            </a:r>
            <a:r>
              <a:rPr lang="en-US" sz="2600" dirty="0">
                <a:solidFill>
                  <a:schemeClr val="tx1"/>
                </a:solidFill>
                <a:latin typeface="+mj-lt"/>
              </a:rPr>
              <a:t> </a:t>
            </a:r>
            <a:r>
              <a:rPr lang="en-US" sz="2600" dirty="0" err="1">
                <a:solidFill>
                  <a:schemeClr val="tx1"/>
                </a:solidFill>
                <a:latin typeface="+mj-lt"/>
              </a:rPr>
              <a:t>acties</a:t>
            </a:r>
            <a:r>
              <a:rPr lang="en-US" sz="2600" dirty="0">
                <a:solidFill>
                  <a:schemeClr val="tx1"/>
                </a:solidFill>
                <a:latin typeface="+mj-lt"/>
              </a:rPr>
              <a:t> </a:t>
            </a:r>
            <a:r>
              <a:rPr lang="en-US" sz="2600" dirty="0" err="1">
                <a:solidFill>
                  <a:schemeClr val="tx1"/>
                </a:solidFill>
                <a:latin typeface="+mj-lt"/>
              </a:rPr>
              <a:t>zijn</a:t>
            </a:r>
            <a:r>
              <a:rPr lang="en-US" sz="2600" dirty="0">
                <a:solidFill>
                  <a:schemeClr val="tx1"/>
                </a:solidFill>
                <a:latin typeface="+mj-lt"/>
              </a:rPr>
              <a:t> </a:t>
            </a:r>
            <a:r>
              <a:rPr lang="en-US" sz="2600" dirty="0" err="1">
                <a:solidFill>
                  <a:schemeClr val="tx1"/>
                </a:solidFill>
                <a:latin typeface="+mj-lt"/>
              </a:rPr>
              <a:t>nodig</a:t>
            </a:r>
            <a:r>
              <a:rPr lang="en-US" sz="2600" dirty="0">
                <a:solidFill>
                  <a:schemeClr val="tx1"/>
                </a:solidFill>
                <a:latin typeface="+mj-lt"/>
              </a:rPr>
              <a:t> om </a:t>
            </a:r>
            <a:r>
              <a:rPr lang="en-US" sz="2600" dirty="0" err="1">
                <a:solidFill>
                  <a:schemeClr val="tx1"/>
                </a:solidFill>
                <a:latin typeface="+mj-lt"/>
              </a:rPr>
              <a:t>kennis</a:t>
            </a:r>
            <a:r>
              <a:rPr lang="en-US" sz="2600" dirty="0">
                <a:solidFill>
                  <a:schemeClr val="tx1"/>
                </a:solidFill>
                <a:latin typeface="+mj-lt"/>
              </a:rPr>
              <a:t> en </a:t>
            </a:r>
            <a:r>
              <a:rPr lang="en-US" sz="2600" dirty="0" err="1">
                <a:solidFill>
                  <a:schemeClr val="tx1"/>
                </a:solidFill>
                <a:latin typeface="+mj-lt"/>
              </a:rPr>
              <a:t>inzet</a:t>
            </a:r>
            <a:r>
              <a:rPr lang="en-US" sz="2600" dirty="0">
                <a:solidFill>
                  <a:schemeClr val="tx1"/>
                </a:solidFill>
                <a:latin typeface="+mj-lt"/>
              </a:rPr>
              <a:t> van de </a:t>
            </a:r>
            <a:r>
              <a:rPr lang="en-US" sz="2600" dirty="0" err="1">
                <a:solidFill>
                  <a:schemeClr val="tx1"/>
                </a:solidFill>
                <a:latin typeface="+mj-lt"/>
              </a:rPr>
              <a:t>medewerkers</a:t>
            </a:r>
            <a:r>
              <a:rPr lang="en-US" sz="2600" dirty="0">
                <a:solidFill>
                  <a:schemeClr val="tx1"/>
                </a:solidFill>
                <a:latin typeface="+mj-lt"/>
              </a:rPr>
              <a:t> </a:t>
            </a:r>
            <a:r>
              <a:rPr lang="en-US" sz="2600" dirty="0" err="1">
                <a:solidFill>
                  <a:schemeClr val="tx1"/>
                </a:solidFill>
                <a:latin typeface="+mj-lt"/>
              </a:rPr>
              <a:t>te</a:t>
            </a:r>
            <a:r>
              <a:rPr lang="en-US" sz="2600" dirty="0">
                <a:solidFill>
                  <a:schemeClr val="tx1"/>
                </a:solidFill>
                <a:latin typeface="+mj-lt"/>
              </a:rPr>
              <a:t> </a:t>
            </a:r>
            <a:r>
              <a:rPr lang="en-US" sz="2600" dirty="0" err="1">
                <a:solidFill>
                  <a:schemeClr val="tx1"/>
                </a:solidFill>
                <a:latin typeface="+mj-lt"/>
              </a:rPr>
              <a:t>maximaliseren</a:t>
            </a:r>
            <a:r>
              <a:rPr lang="en-US" sz="2600" dirty="0">
                <a:solidFill>
                  <a:schemeClr val="tx1"/>
                </a:solidFill>
                <a:latin typeface="+mj-lt"/>
              </a:rPr>
              <a:t>? </a:t>
            </a:r>
          </a:p>
          <a:p>
            <a:pPr eaLnBrk="1" hangingPunct="1">
              <a:defRPr/>
            </a:pPr>
            <a:endParaRPr lang="en-US" sz="2600" dirty="0">
              <a:solidFill>
                <a:schemeClr val="tx1"/>
              </a:solidFill>
              <a:latin typeface="+mj-lt"/>
            </a:endParaRPr>
          </a:p>
          <a:p>
            <a:pPr eaLnBrk="1" hangingPunct="1">
              <a:defRPr/>
            </a:pPr>
            <a:r>
              <a:rPr lang="en-US" sz="2600" b="1" dirty="0">
                <a:solidFill>
                  <a:schemeClr val="tx1"/>
                </a:solidFill>
                <a:latin typeface="+mj-lt"/>
              </a:rPr>
              <a:t>Management van </a:t>
            </a:r>
            <a:r>
              <a:rPr lang="en-US" sz="2600" b="1" dirty="0" err="1">
                <a:solidFill>
                  <a:schemeClr val="tx1"/>
                </a:solidFill>
                <a:latin typeface="+mj-lt"/>
              </a:rPr>
              <a:t>Middelen</a:t>
            </a:r>
            <a:r>
              <a:rPr lang="en-US" sz="2600" b="1" dirty="0">
                <a:solidFill>
                  <a:schemeClr val="tx1"/>
                </a:solidFill>
                <a:latin typeface="+mj-lt"/>
              </a:rPr>
              <a:t>:</a:t>
            </a:r>
          </a:p>
          <a:p>
            <a:pPr marL="0" indent="0" eaLnBrk="1" hangingPunct="1">
              <a:buNone/>
              <a:defRPr/>
            </a:pPr>
            <a:r>
              <a:rPr lang="en-US" sz="2600" dirty="0" err="1">
                <a:latin typeface="+mj-lt"/>
              </a:rPr>
              <a:t>W</a:t>
            </a:r>
            <a:r>
              <a:rPr lang="en-US" sz="2600" dirty="0" err="1">
                <a:solidFill>
                  <a:schemeClr val="tx1"/>
                </a:solidFill>
                <a:latin typeface="+mj-lt"/>
              </a:rPr>
              <a:t>elke</a:t>
            </a:r>
            <a:r>
              <a:rPr lang="en-US" sz="2600" dirty="0">
                <a:solidFill>
                  <a:schemeClr val="tx1"/>
                </a:solidFill>
                <a:latin typeface="+mj-lt"/>
              </a:rPr>
              <a:t> </a:t>
            </a:r>
            <a:r>
              <a:rPr lang="en-US" sz="2600" dirty="0" err="1">
                <a:solidFill>
                  <a:schemeClr val="tx1"/>
                </a:solidFill>
                <a:latin typeface="+mj-lt"/>
              </a:rPr>
              <a:t>acties</a:t>
            </a:r>
            <a:r>
              <a:rPr lang="en-US" sz="2600" dirty="0">
                <a:solidFill>
                  <a:schemeClr val="tx1"/>
                </a:solidFill>
                <a:latin typeface="+mj-lt"/>
              </a:rPr>
              <a:t> </a:t>
            </a:r>
            <a:r>
              <a:rPr lang="en-US" sz="2600" dirty="0" err="1">
                <a:solidFill>
                  <a:schemeClr val="tx1"/>
                </a:solidFill>
                <a:latin typeface="+mj-lt"/>
              </a:rPr>
              <a:t>worden</a:t>
            </a:r>
            <a:r>
              <a:rPr lang="en-US" sz="2600" dirty="0">
                <a:solidFill>
                  <a:schemeClr val="tx1"/>
                </a:solidFill>
                <a:latin typeface="+mj-lt"/>
              </a:rPr>
              <a:t> </a:t>
            </a:r>
            <a:r>
              <a:rPr lang="en-US" sz="2600" dirty="0" err="1">
                <a:solidFill>
                  <a:schemeClr val="tx1"/>
                </a:solidFill>
                <a:latin typeface="+mj-lt"/>
              </a:rPr>
              <a:t>gepland</a:t>
            </a:r>
            <a:r>
              <a:rPr lang="en-US" sz="2600" dirty="0">
                <a:solidFill>
                  <a:schemeClr val="tx1"/>
                </a:solidFill>
                <a:latin typeface="+mj-lt"/>
              </a:rPr>
              <a:t> om </a:t>
            </a:r>
            <a:r>
              <a:rPr lang="en-US" sz="2600" dirty="0" err="1">
                <a:solidFill>
                  <a:schemeClr val="tx1"/>
                </a:solidFill>
                <a:latin typeface="+mj-lt"/>
              </a:rPr>
              <a:t>middelen</a:t>
            </a:r>
            <a:r>
              <a:rPr lang="en-US" sz="2600" dirty="0">
                <a:solidFill>
                  <a:schemeClr val="tx1"/>
                </a:solidFill>
                <a:latin typeface="+mj-lt"/>
              </a:rPr>
              <a:t> </a:t>
            </a:r>
            <a:r>
              <a:rPr lang="en-US" sz="2600" dirty="0" err="1">
                <a:solidFill>
                  <a:schemeClr val="tx1"/>
                </a:solidFill>
                <a:latin typeface="+mj-lt"/>
              </a:rPr>
              <a:t>effectief</a:t>
            </a:r>
            <a:r>
              <a:rPr lang="en-US" sz="2600" dirty="0">
                <a:solidFill>
                  <a:schemeClr val="tx1"/>
                </a:solidFill>
                <a:latin typeface="+mj-lt"/>
              </a:rPr>
              <a:t> en </a:t>
            </a:r>
            <a:r>
              <a:rPr lang="en-US" sz="2600" dirty="0" err="1">
                <a:solidFill>
                  <a:schemeClr val="tx1"/>
                </a:solidFill>
                <a:latin typeface="+mj-lt"/>
              </a:rPr>
              <a:t>efficiënt</a:t>
            </a:r>
            <a:r>
              <a:rPr lang="en-US" sz="2600" dirty="0">
                <a:solidFill>
                  <a:schemeClr val="tx1"/>
                </a:solidFill>
                <a:latin typeface="+mj-lt"/>
              </a:rPr>
              <a:t> in </a:t>
            </a:r>
            <a:r>
              <a:rPr lang="en-US" sz="2600" dirty="0" err="1">
                <a:solidFill>
                  <a:schemeClr val="tx1"/>
                </a:solidFill>
                <a:latin typeface="+mj-lt"/>
              </a:rPr>
              <a:t>te</a:t>
            </a:r>
            <a:r>
              <a:rPr lang="en-US" sz="2600" dirty="0">
                <a:solidFill>
                  <a:schemeClr val="tx1"/>
                </a:solidFill>
                <a:latin typeface="+mj-lt"/>
              </a:rPr>
              <a:t> </a:t>
            </a:r>
            <a:r>
              <a:rPr lang="en-US" sz="2600" dirty="0" err="1" smtClean="0">
                <a:solidFill>
                  <a:schemeClr val="tx1"/>
                </a:solidFill>
                <a:latin typeface="+mj-lt"/>
              </a:rPr>
              <a:t>zetten</a:t>
            </a:r>
            <a:r>
              <a:rPr lang="en-US" sz="2600" dirty="0">
                <a:latin typeface="+mj-lt"/>
              </a:rPr>
              <a:t>?</a:t>
            </a:r>
            <a:r>
              <a:rPr lang="en-US" sz="2600" dirty="0" smtClean="0">
                <a:solidFill>
                  <a:schemeClr val="tx1"/>
                </a:solidFill>
                <a:latin typeface="+mj-lt"/>
              </a:rPr>
              <a:t> </a:t>
            </a:r>
            <a:endParaRPr lang="en-US" sz="2600" dirty="0">
              <a:solidFill>
                <a:schemeClr val="tx1"/>
              </a:solidFill>
              <a:latin typeface="+mj-lt"/>
            </a:endParaRPr>
          </a:p>
          <a:p>
            <a:pPr eaLnBrk="1" hangingPunct="1">
              <a:defRPr/>
            </a:pPr>
            <a:endParaRPr lang="en-US" sz="2600" dirty="0">
              <a:solidFill>
                <a:schemeClr val="tx1"/>
              </a:solidFill>
              <a:latin typeface="+mj-lt"/>
            </a:endParaRPr>
          </a:p>
          <a:p>
            <a:pPr eaLnBrk="1" hangingPunct="1">
              <a:defRPr/>
            </a:pPr>
            <a:r>
              <a:rPr lang="en-US" sz="2600" b="1" dirty="0">
                <a:solidFill>
                  <a:schemeClr val="tx1"/>
                </a:solidFill>
                <a:latin typeface="+mj-lt"/>
              </a:rPr>
              <a:t>Management van </a:t>
            </a:r>
            <a:r>
              <a:rPr lang="en-US" sz="2600" b="1" dirty="0" err="1">
                <a:solidFill>
                  <a:schemeClr val="tx1"/>
                </a:solidFill>
                <a:latin typeface="+mj-lt"/>
              </a:rPr>
              <a:t>Processen</a:t>
            </a:r>
            <a:r>
              <a:rPr lang="en-US" sz="2600" b="1" dirty="0">
                <a:solidFill>
                  <a:schemeClr val="tx1"/>
                </a:solidFill>
                <a:latin typeface="+mj-lt"/>
              </a:rPr>
              <a:t>: </a:t>
            </a:r>
          </a:p>
          <a:p>
            <a:pPr marL="0" indent="0" eaLnBrk="1" hangingPunct="1">
              <a:buNone/>
              <a:defRPr/>
            </a:pPr>
            <a:r>
              <a:rPr lang="en-US" sz="2600" dirty="0" err="1">
                <a:latin typeface="+mj-lt"/>
              </a:rPr>
              <a:t>W</a:t>
            </a:r>
            <a:r>
              <a:rPr lang="en-US" sz="2600" dirty="0" err="1">
                <a:solidFill>
                  <a:schemeClr val="tx1"/>
                </a:solidFill>
                <a:latin typeface="+mj-lt"/>
              </a:rPr>
              <a:t>elke</a:t>
            </a:r>
            <a:r>
              <a:rPr lang="en-US" sz="2600" dirty="0">
                <a:solidFill>
                  <a:schemeClr val="tx1"/>
                </a:solidFill>
                <a:latin typeface="+mj-lt"/>
              </a:rPr>
              <a:t> </a:t>
            </a:r>
            <a:r>
              <a:rPr lang="en-US" sz="2600" dirty="0" err="1">
                <a:solidFill>
                  <a:schemeClr val="tx1"/>
                </a:solidFill>
                <a:latin typeface="+mj-lt"/>
              </a:rPr>
              <a:t>acties</a:t>
            </a:r>
            <a:r>
              <a:rPr lang="en-US" sz="2600" dirty="0">
                <a:solidFill>
                  <a:schemeClr val="tx1"/>
                </a:solidFill>
                <a:latin typeface="+mj-lt"/>
              </a:rPr>
              <a:t> </a:t>
            </a:r>
            <a:r>
              <a:rPr lang="en-US" sz="2600" dirty="0" err="1">
                <a:solidFill>
                  <a:schemeClr val="tx1"/>
                </a:solidFill>
                <a:latin typeface="+mj-lt"/>
              </a:rPr>
              <a:t>zijn</a:t>
            </a:r>
            <a:r>
              <a:rPr lang="en-US" sz="2600" dirty="0">
                <a:solidFill>
                  <a:schemeClr val="tx1"/>
                </a:solidFill>
                <a:latin typeface="+mj-lt"/>
              </a:rPr>
              <a:t> </a:t>
            </a:r>
            <a:r>
              <a:rPr lang="en-US" sz="2600" dirty="0" err="1">
                <a:solidFill>
                  <a:schemeClr val="tx1"/>
                </a:solidFill>
                <a:latin typeface="+mj-lt"/>
              </a:rPr>
              <a:t>nodig</a:t>
            </a:r>
            <a:r>
              <a:rPr lang="en-US" sz="2600" dirty="0">
                <a:solidFill>
                  <a:schemeClr val="tx1"/>
                </a:solidFill>
                <a:latin typeface="+mj-lt"/>
              </a:rPr>
              <a:t> om </a:t>
            </a:r>
            <a:r>
              <a:rPr lang="en-US" sz="2600" dirty="0" err="1">
                <a:solidFill>
                  <a:schemeClr val="tx1"/>
                </a:solidFill>
                <a:latin typeface="+mj-lt"/>
              </a:rPr>
              <a:t>processen</a:t>
            </a:r>
            <a:r>
              <a:rPr lang="en-US" sz="2600" dirty="0">
                <a:solidFill>
                  <a:schemeClr val="tx1"/>
                </a:solidFill>
                <a:latin typeface="+mj-lt"/>
              </a:rPr>
              <a:t> </a:t>
            </a:r>
            <a:r>
              <a:rPr lang="en-US" sz="2600" dirty="0" err="1">
                <a:solidFill>
                  <a:schemeClr val="tx1"/>
                </a:solidFill>
                <a:latin typeface="+mj-lt"/>
              </a:rPr>
              <a:t>te</a:t>
            </a:r>
            <a:r>
              <a:rPr lang="en-US" sz="2600" dirty="0">
                <a:solidFill>
                  <a:schemeClr val="tx1"/>
                </a:solidFill>
                <a:latin typeface="+mj-lt"/>
              </a:rPr>
              <a:t> </a:t>
            </a:r>
            <a:r>
              <a:rPr lang="en-US" sz="2600" dirty="0" err="1">
                <a:solidFill>
                  <a:schemeClr val="tx1"/>
                </a:solidFill>
                <a:latin typeface="+mj-lt"/>
              </a:rPr>
              <a:t>identificeren</a:t>
            </a:r>
            <a:r>
              <a:rPr lang="en-US" sz="2600" dirty="0">
                <a:solidFill>
                  <a:schemeClr val="tx1"/>
                </a:solidFill>
                <a:latin typeface="+mj-lt"/>
              </a:rPr>
              <a:t>/</a:t>
            </a:r>
            <a:r>
              <a:rPr lang="en-US" sz="2600" dirty="0" err="1">
                <a:solidFill>
                  <a:schemeClr val="tx1"/>
                </a:solidFill>
                <a:latin typeface="+mj-lt"/>
              </a:rPr>
              <a:t>ontwerpen</a:t>
            </a:r>
            <a:r>
              <a:rPr lang="en-US" sz="2600" dirty="0">
                <a:solidFill>
                  <a:schemeClr val="tx1"/>
                </a:solidFill>
                <a:latin typeface="+mj-lt"/>
              </a:rPr>
              <a:t>/</a:t>
            </a:r>
            <a:r>
              <a:rPr lang="en-US" sz="2600" dirty="0" err="1">
                <a:solidFill>
                  <a:schemeClr val="tx1"/>
                </a:solidFill>
                <a:latin typeface="+mj-lt"/>
              </a:rPr>
              <a:t>implementeren</a:t>
            </a:r>
            <a:r>
              <a:rPr lang="en-US" sz="2600" dirty="0">
                <a:solidFill>
                  <a:schemeClr val="tx1"/>
                </a:solidFill>
                <a:latin typeface="+mj-lt"/>
              </a:rPr>
              <a:t> </a:t>
            </a:r>
            <a:r>
              <a:rPr lang="en-US" sz="2600" dirty="0" err="1">
                <a:solidFill>
                  <a:schemeClr val="tx1"/>
                </a:solidFill>
                <a:latin typeface="+mj-lt"/>
              </a:rPr>
              <a:t>beheersen</a:t>
            </a:r>
            <a:r>
              <a:rPr lang="en-US" sz="2600" dirty="0">
                <a:solidFill>
                  <a:schemeClr val="tx1"/>
                </a:solidFill>
                <a:latin typeface="+mj-lt"/>
              </a:rPr>
              <a:t>/ </a:t>
            </a:r>
            <a:r>
              <a:rPr lang="en-US" sz="2600" dirty="0" err="1" smtClean="0">
                <a:solidFill>
                  <a:schemeClr val="tx1"/>
                </a:solidFill>
                <a:latin typeface="+mj-lt"/>
              </a:rPr>
              <a:t>verbeteren</a:t>
            </a:r>
            <a:r>
              <a:rPr lang="en-US" sz="2600" dirty="0" smtClean="0">
                <a:solidFill>
                  <a:schemeClr val="tx1"/>
                </a:solidFill>
                <a:latin typeface="+mj-lt"/>
              </a:rPr>
              <a:t>/</a:t>
            </a:r>
            <a:r>
              <a:rPr lang="en-US" sz="2600" dirty="0" err="1" smtClean="0">
                <a:solidFill>
                  <a:schemeClr val="tx1"/>
                </a:solidFill>
                <a:latin typeface="+mj-lt"/>
              </a:rPr>
              <a:t>vernieuwen</a:t>
            </a:r>
            <a:r>
              <a:rPr lang="en-US" sz="2600" dirty="0" smtClean="0">
                <a:solidFill>
                  <a:schemeClr val="tx1"/>
                </a:solidFill>
                <a:latin typeface="+mj-lt"/>
              </a:rPr>
              <a:t>?</a:t>
            </a:r>
            <a:endParaRPr lang="en-US" sz="2600" dirty="0">
              <a:solidFill>
                <a:schemeClr val="tx1"/>
              </a:solidFill>
              <a:latin typeface="+mj-lt"/>
            </a:endParaRPr>
          </a:p>
          <a:p>
            <a:pPr>
              <a:defRPr/>
            </a:pPr>
            <a:endParaRPr lang="nl-NL" dirty="0"/>
          </a:p>
        </p:txBody>
      </p:sp>
      <p:pic>
        <p:nvPicPr>
          <p:cNvPr id="4" name="Afbeelding 3">
            <a:extLst>
              <a:ext uri="{FF2B5EF4-FFF2-40B4-BE49-F238E27FC236}">
                <a16:creationId xmlns:a16="http://schemas.microsoft.com/office/drawing/2014/main" id="{1F299316-4D5F-4D9F-A355-A4F768570EB8}"/>
              </a:ext>
            </a:extLst>
          </p:cNvPr>
          <p:cNvPicPr>
            <a:picLocks noChangeAspect="1"/>
          </p:cNvPicPr>
          <p:nvPr/>
        </p:nvPicPr>
        <p:blipFill>
          <a:blip r:embed="rId3"/>
          <a:stretch>
            <a:fillRect/>
          </a:stretch>
        </p:blipFill>
        <p:spPr>
          <a:xfrm>
            <a:off x="318524" y="262951"/>
            <a:ext cx="1018120" cy="1054699"/>
          </a:xfrm>
          <a:prstGeom prst="rect">
            <a:avLst/>
          </a:prstGeom>
        </p:spPr>
      </p:pic>
      <p:pic>
        <p:nvPicPr>
          <p:cNvPr id="5" name="Afbeelding 4">
            <a:extLst>
              <a:ext uri="{FF2B5EF4-FFF2-40B4-BE49-F238E27FC236}">
                <a16:creationId xmlns:a16="http://schemas.microsoft.com/office/drawing/2014/main" id="{1F299316-4D5F-4D9F-A355-A4F768570EB8}"/>
              </a:ext>
            </a:extLst>
          </p:cNvPr>
          <p:cNvPicPr>
            <a:picLocks noChangeAspect="1"/>
          </p:cNvPicPr>
          <p:nvPr/>
        </p:nvPicPr>
        <p:blipFill>
          <a:blip r:embed="rId3"/>
          <a:stretch>
            <a:fillRect/>
          </a:stretch>
        </p:blipFill>
        <p:spPr>
          <a:xfrm>
            <a:off x="323528" y="259323"/>
            <a:ext cx="1018120" cy="1054699"/>
          </a:xfrm>
          <a:prstGeom prst="rect">
            <a:avLst/>
          </a:prstGeom>
        </p:spPr>
      </p:pic>
    </p:spTree>
    <p:extLst>
      <p:ext uri="{BB962C8B-B14F-4D97-AF65-F5344CB8AC3E}">
        <p14:creationId xmlns:p14="http://schemas.microsoft.com/office/powerpoint/2010/main" val="2474239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115616" y="378183"/>
            <a:ext cx="7886700" cy="1325563"/>
          </a:xfrm>
        </p:spPr>
        <p:txBody>
          <a:bodyPr>
            <a:normAutofit fontScale="90000"/>
          </a:bodyPr>
          <a:lstStyle/>
          <a:p>
            <a:r>
              <a:rPr lang="nl-NL" dirty="0">
                <a:sym typeface="Wingdings" pitchFamily="2" charset="2"/>
              </a:rPr>
              <a:t> </a:t>
            </a:r>
            <a:r>
              <a:rPr lang="nl-NL" altLang="nl-NL" dirty="0" smtClean="0"/>
              <a:t>A3 Jaarplan</a:t>
            </a:r>
            <a:br>
              <a:rPr lang="nl-NL" altLang="nl-NL" dirty="0" smtClean="0"/>
            </a:br>
            <a:r>
              <a:rPr lang="nl-NL" altLang="nl-NL" dirty="0" smtClean="0"/>
              <a:t>Prestatie </a:t>
            </a:r>
            <a:r>
              <a:rPr lang="nl-NL" altLang="nl-NL" dirty="0"/>
              <a:t>I</a:t>
            </a:r>
            <a:r>
              <a:rPr lang="nl-NL" altLang="nl-NL" dirty="0" smtClean="0"/>
              <a:t>ndicatoren </a:t>
            </a:r>
            <a:r>
              <a:rPr lang="nl-NL" altLang="nl-NL" dirty="0"/>
              <a:t>(</a:t>
            </a:r>
            <a:r>
              <a:rPr lang="nl-NL" altLang="nl-NL" dirty="0" err="1"/>
              <a:t>PI-en</a:t>
            </a:r>
            <a:r>
              <a:rPr lang="nl-NL" altLang="nl-NL" dirty="0"/>
              <a:t>)</a:t>
            </a:r>
          </a:p>
        </p:txBody>
      </p:sp>
      <p:sp>
        <p:nvSpPr>
          <p:cNvPr id="17411" name="Rectangle 3"/>
          <p:cNvSpPr>
            <a:spLocks noGrp="1" noChangeArrowheads="1"/>
          </p:cNvSpPr>
          <p:nvPr>
            <p:ph idx="1"/>
          </p:nvPr>
        </p:nvSpPr>
        <p:spPr>
          <a:xfrm>
            <a:off x="-2339975" y="1052513"/>
            <a:ext cx="7777163" cy="5256212"/>
          </a:xfrm>
        </p:spPr>
        <p:txBody>
          <a:bodyPr>
            <a:normAutofit/>
          </a:bodyPr>
          <a:lstStyle/>
          <a:p>
            <a:pPr eaLnBrk="1" hangingPunct="1">
              <a:defRPr/>
            </a:pPr>
            <a:endParaRPr lang="nl-NL" dirty="0"/>
          </a:p>
          <a:p>
            <a:pPr marL="0" indent="0" eaLnBrk="1" hangingPunct="1">
              <a:buClr>
                <a:srgbClr val="013366"/>
              </a:buClr>
              <a:buFont typeface="Wingdings" pitchFamily="2" charset="2"/>
              <a:buNone/>
              <a:defRPr/>
            </a:pPr>
            <a:endParaRPr lang="nl-NL" dirty="0"/>
          </a:p>
          <a:p>
            <a:pPr eaLnBrk="1" hangingPunct="1">
              <a:buClr>
                <a:srgbClr val="013366"/>
              </a:buClr>
              <a:buFontTx/>
              <a:buChar char="•"/>
              <a:defRPr/>
            </a:pPr>
            <a:endParaRPr lang="nl-NL" dirty="0"/>
          </a:p>
          <a:p>
            <a:pPr eaLnBrk="1" hangingPunct="1">
              <a:defRPr/>
            </a:pPr>
            <a:endParaRPr lang="nl-NL" dirty="0"/>
          </a:p>
        </p:txBody>
      </p:sp>
      <p:sp>
        <p:nvSpPr>
          <p:cNvPr id="2" name="Rechthoek 1"/>
          <p:cNvSpPr/>
          <p:nvPr/>
        </p:nvSpPr>
        <p:spPr>
          <a:xfrm>
            <a:off x="1115616" y="1606737"/>
            <a:ext cx="7559675" cy="4555093"/>
          </a:xfrm>
          <a:prstGeom prst="rect">
            <a:avLst/>
          </a:prstGeom>
        </p:spPr>
        <p:txBody>
          <a:bodyPr>
            <a:spAutoFit/>
          </a:bodyPr>
          <a:lstStyle/>
          <a:p>
            <a:pPr marL="179387" lvl="1">
              <a:buClr>
                <a:srgbClr val="FF9900"/>
              </a:buClr>
              <a:buNone/>
              <a:defRPr/>
            </a:pPr>
            <a:endParaRPr lang="nl-NL" dirty="0"/>
          </a:p>
          <a:p>
            <a:pPr marL="179387" lvl="1">
              <a:buClr>
                <a:srgbClr val="FF9900"/>
              </a:buClr>
              <a:buNone/>
              <a:defRPr/>
            </a:pPr>
            <a:endParaRPr lang="nl-NL" dirty="0"/>
          </a:p>
          <a:p>
            <a:pPr marL="465137" lvl="1" indent="-285750">
              <a:buClr>
                <a:srgbClr val="013366"/>
              </a:buClr>
              <a:buFont typeface="Arial" panose="020B0604020202020204" pitchFamily="34" charset="0"/>
              <a:buChar char="•"/>
              <a:defRPr/>
            </a:pPr>
            <a:r>
              <a:rPr lang="nl-NL" sz="2000" dirty="0"/>
              <a:t>Maken deze </a:t>
            </a:r>
            <a:r>
              <a:rPr lang="nl-NL" sz="2000" dirty="0" err="1"/>
              <a:t>PI-en</a:t>
            </a:r>
            <a:r>
              <a:rPr lang="nl-NL" sz="2000" dirty="0"/>
              <a:t> de SBF concreet en brengen ze de achterliggende visie dichterbij?</a:t>
            </a:r>
          </a:p>
          <a:p>
            <a:pPr marL="465137" lvl="1" indent="-285750">
              <a:buClr>
                <a:srgbClr val="013366"/>
              </a:buClr>
              <a:buFont typeface="Arial" panose="020B0604020202020204" pitchFamily="34" charset="0"/>
              <a:buChar char="•"/>
              <a:defRPr/>
            </a:pPr>
            <a:r>
              <a:rPr lang="nl-NL" sz="2000" dirty="0"/>
              <a:t>Maken ze de bedoeling van de inspanningen (output of effect) voldoende zichtbaar en maken ze sturing mogelijk? </a:t>
            </a:r>
          </a:p>
          <a:p>
            <a:pPr marL="465137" lvl="1" indent="-285750">
              <a:buClr>
                <a:srgbClr val="013366"/>
              </a:buClr>
              <a:buFont typeface="Arial" panose="020B0604020202020204" pitchFamily="34" charset="0"/>
              <a:buChar char="•"/>
              <a:defRPr/>
            </a:pPr>
            <a:r>
              <a:rPr lang="nl-NL" sz="2000" dirty="0"/>
              <a:t>Zijn deze </a:t>
            </a:r>
            <a:r>
              <a:rPr lang="nl-NL" sz="2000" dirty="0" err="1"/>
              <a:t>PI-en</a:t>
            </a:r>
            <a:r>
              <a:rPr lang="nl-NL" sz="2000" dirty="0"/>
              <a:t> daadwerkelijk relevant om als eerste te realiseren?</a:t>
            </a:r>
          </a:p>
          <a:p>
            <a:pPr marL="465137" lvl="1" indent="-285750">
              <a:buClr>
                <a:srgbClr val="013366"/>
              </a:buClr>
              <a:buFont typeface="Arial" panose="020B0604020202020204" pitchFamily="34" charset="0"/>
              <a:buChar char="•"/>
              <a:defRPr/>
            </a:pPr>
            <a:r>
              <a:rPr lang="nl-NL" sz="2000" dirty="0"/>
              <a:t>Zie je jezelf of de organisatie deze </a:t>
            </a:r>
            <a:r>
              <a:rPr lang="nl-NL" sz="2000" dirty="0" err="1"/>
              <a:t>PI-en</a:t>
            </a:r>
            <a:r>
              <a:rPr lang="nl-NL" sz="2000" dirty="0"/>
              <a:t> ook volgen in de  tijd?</a:t>
            </a:r>
          </a:p>
          <a:p>
            <a:pPr marL="465137" lvl="1" indent="-285750">
              <a:buClr>
                <a:srgbClr val="013366"/>
              </a:buClr>
              <a:buFont typeface="Arial" panose="020B0604020202020204" pitchFamily="34" charset="0"/>
              <a:buChar char="•"/>
              <a:defRPr/>
            </a:pPr>
            <a:r>
              <a:rPr lang="nl-NL" sz="2000" dirty="0"/>
              <a:t>Zijn ze eventueel meetbaar?</a:t>
            </a:r>
          </a:p>
          <a:p>
            <a:pPr marL="465137" lvl="1" indent="-285750">
              <a:buClr>
                <a:srgbClr val="013366"/>
              </a:buClr>
              <a:buFont typeface="Arial" panose="020B0604020202020204" pitchFamily="34" charset="0"/>
              <a:buChar char="•"/>
              <a:defRPr/>
            </a:pPr>
            <a:r>
              <a:rPr lang="nl-NL" sz="2000" dirty="0"/>
              <a:t>Hebben jullie er ook echt zelf invloed op?</a:t>
            </a:r>
          </a:p>
          <a:p>
            <a:pPr marL="465137" lvl="1" indent="-285750">
              <a:buClr>
                <a:srgbClr val="013366"/>
              </a:buClr>
              <a:buFont typeface="Arial" panose="020B0604020202020204" pitchFamily="34" charset="0"/>
              <a:buChar char="•"/>
              <a:defRPr/>
            </a:pPr>
            <a:r>
              <a:rPr lang="nl-NL" sz="2000" dirty="0"/>
              <a:t>Is het realistisch om te verwachten dat deze </a:t>
            </a:r>
            <a:r>
              <a:rPr lang="nl-NL" sz="2000" dirty="0" err="1"/>
              <a:t>PI-en</a:t>
            </a:r>
            <a:r>
              <a:rPr lang="nl-NL" sz="2000" dirty="0"/>
              <a:t> het komende jaar gerealiseerd worden </a:t>
            </a:r>
            <a:r>
              <a:rPr lang="nl-NL" sz="2000" dirty="0" smtClean="0"/>
              <a:t> </a:t>
            </a:r>
            <a:endParaRPr lang="nl-NL" sz="2000" dirty="0"/>
          </a:p>
          <a:p>
            <a:pPr lvl="1">
              <a:buClr>
                <a:srgbClr val="FF9900"/>
              </a:buClr>
              <a:buNone/>
              <a:defRPr/>
            </a:pPr>
            <a:endParaRPr lang="nl-NL" dirty="0"/>
          </a:p>
          <a:p>
            <a:pPr lvl="1">
              <a:buClr>
                <a:srgbClr val="FF9900"/>
              </a:buClr>
              <a:buNone/>
              <a:defRPr/>
            </a:pPr>
            <a:endParaRPr lang="nl-NL" dirty="0"/>
          </a:p>
          <a:p>
            <a:pPr lvl="1">
              <a:buClr>
                <a:srgbClr val="FF9900"/>
              </a:buClr>
              <a:buNone/>
              <a:defRPr/>
            </a:pPr>
            <a:r>
              <a:rPr lang="nl-NL" dirty="0"/>
              <a:t> </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78183"/>
            <a:ext cx="1008112" cy="1050881"/>
          </a:xfrm>
          <a:prstGeom prst="rect">
            <a:avLst/>
          </a:prstGeom>
        </p:spPr>
      </p:pic>
    </p:spTree>
    <p:extLst>
      <p:ext uri="{BB962C8B-B14F-4D97-AF65-F5344CB8AC3E}">
        <p14:creationId xmlns:p14="http://schemas.microsoft.com/office/powerpoint/2010/main" val="1559246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A3 </a:t>
            </a:r>
            <a:r>
              <a:rPr lang="nl-NL" dirty="0"/>
              <a:t>M</a:t>
            </a:r>
            <a:r>
              <a:rPr lang="nl-NL" dirty="0" smtClean="0"/>
              <a:t>ethodiek: </a:t>
            </a:r>
            <a:r>
              <a:rPr lang="nl-NL" dirty="0"/>
              <a:t/>
            </a:r>
            <a:br>
              <a:rPr lang="nl-NL" dirty="0"/>
            </a:br>
            <a:r>
              <a:rPr lang="nl-NL" dirty="0">
                <a:sym typeface="Wingdings" pitchFamily="2" charset="2"/>
              </a:rPr>
              <a:t></a:t>
            </a:r>
            <a:r>
              <a:rPr lang="nl-NL" dirty="0" smtClean="0"/>
              <a:t> Managementgesprek</a:t>
            </a:r>
            <a:endParaRPr lang="nl-NL" dirty="0"/>
          </a:p>
        </p:txBody>
      </p:sp>
      <p:sp>
        <p:nvSpPr>
          <p:cNvPr id="3" name="Tijdelijke aanduiding voor inhoud 2"/>
          <p:cNvSpPr>
            <a:spLocks noGrp="1"/>
          </p:cNvSpPr>
          <p:nvPr>
            <p:ph idx="1"/>
          </p:nvPr>
        </p:nvSpPr>
        <p:spPr/>
        <p:txBody>
          <a:bodyPr>
            <a:normAutofit fontScale="70000" lnSpcReduction="20000"/>
          </a:bodyPr>
          <a:lstStyle/>
          <a:p>
            <a:pPr marL="0" indent="0">
              <a:buNone/>
            </a:pPr>
            <a:endParaRPr lang="nl-NL" b="1" dirty="0"/>
          </a:p>
          <a:p>
            <a:pPr>
              <a:buFont typeface="Arial" panose="020B0604020202020204" pitchFamily="34" charset="0"/>
              <a:buChar char="•"/>
            </a:pPr>
            <a:r>
              <a:rPr lang="nl-NL" dirty="0"/>
              <a:t>Een </a:t>
            </a:r>
            <a:r>
              <a:rPr lang="nl-NL" dirty="0">
                <a:solidFill>
                  <a:srgbClr val="FF0000"/>
                </a:solidFill>
              </a:rPr>
              <a:t>periodiek gesprek </a:t>
            </a:r>
            <a:r>
              <a:rPr lang="nl-NL" dirty="0"/>
              <a:t>tussen verschillende managementlagen, waarin de thema's vanuit het A3 jaarplan worden besproken en het beleid met de uitvoering wordt verbonden;</a:t>
            </a:r>
          </a:p>
          <a:p>
            <a:pPr>
              <a:buFont typeface="Arial" panose="020B0604020202020204" pitchFamily="34" charset="0"/>
              <a:buChar char="•"/>
            </a:pPr>
            <a:r>
              <a:rPr lang="nl-NL" dirty="0"/>
              <a:t>Een </a:t>
            </a:r>
            <a:r>
              <a:rPr lang="nl-NL" dirty="0">
                <a:solidFill>
                  <a:srgbClr val="FF0000"/>
                </a:solidFill>
              </a:rPr>
              <a:t>inspirerende gedachtewisseling </a:t>
            </a:r>
            <a:r>
              <a:rPr lang="nl-NL" dirty="0"/>
              <a:t>waarin niet zozeer de nadruk ligt op controle en verantwoording, maar de aandacht vooral uitgaat naar inspiratie, verbinding en commitment. </a:t>
            </a:r>
          </a:p>
          <a:p>
            <a:pPr>
              <a:buFont typeface="Arial" panose="020B0604020202020204" pitchFamily="34" charset="0"/>
              <a:buChar char="•"/>
            </a:pPr>
            <a:r>
              <a:rPr lang="nl-NL" dirty="0"/>
              <a:t>Basis van het gesprek over het ‘</a:t>
            </a:r>
            <a:r>
              <a:rPr lang="nl-NL" dirty="0">
                <a:solidFill>
                  <a:srgbClr val="FF0000"/>
                </a:solidFill>
              </a:rPr>
              <a:t>wat</a:t>
            </a:r>
            <a:r>
              <a:rPr lang="nl-NL" dirty="0"/>
              <a:t>’ (resultaten) en het ‘</a:t>
            </a:r>
            <a:r>
              <a:rPr lang="nl-NL" dirty="0">
                <a:solidFill>
                  <a:srgbClr val="FF0000"/>
                </a:solidFill>
              </a:rPr>
              <a:t>hoe</a:t>
            </a:r>
            <a:r>
              <a:rPr lang="nl-NL" dirty="0"/>
              <a:t>’ (inspanningen) van het A3 jaarplan van de afdeling of organisatie</a:t>
            </a:r>
          </a:p>
          <a:p>
            <a:pPr>
              <a:buFontTx/>
              <a:buChar char="•"/>
            </a:pPr>
            <a:r>
              <a:rPr lang="nl-NL" dirty="0"/>
              <a:t>Het gesprek draagt bij aan het creëren van een leerklimaat waarin ruimte is voor het uitdragen van </a:t>
            </a:r>
            <a:r>
              <a:rPr lang="nl-NL" dirty="0">
                <a:solidFill>
                  <a:srgbClr val="FF0000"/>
                </a:solidFill>
              </a:rPr>
              <a:t>successen</a:t>
            </a:r>
            <a:r>
              <a:rPr lang="nl-NL" dirty="0"/>
              <a:t> en voor het </a:t>
            </a:r>
            <a:r>
              <a:rPr lang="nl-NL" dirty="0">
                <a:solidFill>
                  <a:srgbClr val="FF0000"/>
                </a:solidFill>
              </a:rPr>
              <a:t>ondersteunen</a:t>
            </a:r>
            <a:r>
              <a:rPr lang="nl-NL" dirty="0"/>
              <a:t> van managers die bijv. op onderdelen hun jaarplan niet kunnen realiseren.</a:t>
            </a:r>
          </a:p>
          <a:p>
            <a:pPr>
              <a:buFontTx/>
              <a:buChar char="•"/>
            </a:pPr>
            <a:endParaRPr lang="nl-NL" dirty="0"/>
          </a:p>
          <a:p>
            <a:endParaRPr lang="nl-NL" dirty="0"/>
          </a:p>
        </p:txBody>
      </p:sp>
      <p:pic>
        <p:nvPicPr>
          <p:cNvPr id="4" name="Afbeelding 3">
            <a:extLst>
              <a:ext uri="{FF2B5EF4-FFF2-40B4-BE49-F238E27FC236}">
                <a16:creationId xmlns:a16="http://schemas.microsoft.com/office/drawing/2014/main" id="{E7E84348-B9DD-4B62-814B-B7EE454FD44E}"/>
              </a:ext>
            </a:extLst>
          </p:cNvPr>
          <p:cNvPicPr>
            <a:picLocks noChangeAspect="1"/>
          </p:cNvPicPr>
          <p:nvPr/>
        </p:nvPicPr>
        <p:blipFill>
          <a:blip r:embed="rId2"/>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2042061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A3 Methodiek</a:t>
            </a:r>
            <a:br>
              <a:rPr lang="nl-NL" dirty="0" smtClean="0"/>
            </a:br>
            <a:r>
              <a:rPr lang="nl-NL" dirty="0">
                <a:sym typeface="Wingdings" pitchFamily="2" charset="2"/>
              </a:rPr>
              <a:t> </a:t>
            </a:r>
            <a:r>
              <a:rPr lang="nl-NL" dirty="0" smtClean="0"/>
              <a:t>A3 </a:t>
            </a:r>
            <a:r>
              <a:rPr lang="nl-NL" dirty="0"/>
              <a:t>digitaal</a:t>
            </a:r>
          </a:p>
        </p:txBody>
      </p:sp>
      <p:sp>
        <p:nvSpPr>
          <p:cNvPr id="3" name="Tijdelijke aanduiding voor inhoud 2"/>
          <p:cNvSpPr>
            <a:spLocks noGrp="1"/>
          </p:cNvSpPr>
          <p:nvPr>
            <p:ph idx="1"/>
          </p:nvPr>
        </p:nvSpPr>
        <p:spPr/>
        <p:txBody>
          <a:bodyPr>
            <a:normAutofit/>
          </a:bodyPr>
          <a:lstStyle/>
          <a:p>
            <a:pPr marL="0" indent="0">
              <a:buNone/>
            </a:pPr>
            <a:r>
              <a:rPr lang="nl-NL" sz="1900" dirty="0"/>
              <a:t>A3 Digitaal maakt het mogelijk </a:t>
            </a:r>
            <a:r>
              <a:rPr lang="nl-NL" altLang="nl-NL" sz="1900" dirty="0" smtClean="0">
                <a:solidFill>
                  <a:srgbClr val="FF0000"/>
                </a:solidFill>
              </a:rPr>
              <a:t>alle </a:t>
            </a:r>
            <a:r>
              <a:rPr lang="nl-NL" altLang="nl-NL" sz="1900" dirty="0"/>
              <a:t>plannen van de organisatie te lezen</a:t>
            </a:r>
          </a:p>
          <a:p>
            <a:pPr marL="0" indent="0">
              <a:buNone/>
            </a:pPr>
            <a:endParaRPr lang="nl-NL" altLang="nl-NL" dirty="0"/>
          </a:p>
          <a:p>
            <a:pPr marL="322263" lvl="1" indent="-285750"/>
            <a:r>
              <a:rPr lang="nl-NL" altLang="nl-NL" dirty="0">
                <a:solidFill>
                  <a:srgbClr val="000000"/>
                </a:solidFill>
                <a:ea typeface="+mn-ea"/>
              </a:rPr>
              <a:t>handige </a:t>
            </a:r>
            <a:r>
              <a:rPr lang="nl-NL" altLang="nl-NL" dirty="0">
                <a:solidFill>
                  <a:srgbClr val="FF0000"/>
                </a:solidFill>
                <a:ea typeface="+mn-ea"/>
              </a:rPr>
              <a:t>weergavemogelijkheden</a:t>
            </a:r>
            <a:r>
              <a:rPr lang="nl-NL" altLang="nl-NL" dirty="0">
                <a:solidFill>
                  <a:srgbClr val="000000"/>
                </a:solidFill>
                <a:ea typeface="+mn-ea"/>
              </a:rPr>
              <a:t> door focusopties</a:t>
            </a:r>
          </a:p>
          <a:p>
            <a:pPr marL="322263" lvl="1" indent="-285750"/>
            <a:r>
              <a:rPr lang="nl-NL" dirty="0">
                <a:solidFill>
                  <a:srgbClr val="000000"/>
                </a:solidFill>
                <a:ea typeface="+mn-ea"/>
              </a:rPr>
              <a:t>A3 Digitaal h</a:t>
            </a:r>
            <a:r>
              <a:rPr lang="nl-NL" altLang="nl-NL" dirty="0">
                <a:solidFill>
                  <a:srgbClr val="000000"/>
                </a:solidFill>
                <a:ea typeface="+mn-ea"/>
              </a:rPr>
              <a:t>elpt de </a:t>
            </a:r>
            <a:r>
              <a:rPr lang="nl-NL" altLang="nl-NL" dirty="0">
                <a:solidFill>
                  <a:srgbClr val="FF0000"/>
                </a:solidFill>
                <a:ea typeface="+mn-ea"/>
              </a:rPr>
              <a:t>voortgang</a:t>
            </a:r>
            <a:r>
              <a:rPr lang="nl-NL" altLang="nl-NL" dirty="0">
                <a:solidFill>
                  <a:srgbClr val="000000"/>
                </a:solidFill>
                <a:ea typeface="+mn-ea"/>
              </a:rPr>
              <a:t> op de realisatie van het A3 jaarplan te </a:t>
            </a:r>
            <a:r>
              <a:rPr lang="nl-NL" altLang="nl-NL" dirty="0">
                <a:solidFill>
                  <a:srgbClr val="FF0000"/>
                </a:solidFill>
                <a:ea typeface="+mn-ea"/>
              </a:rPr>
              <a:t>monitoren</a:t>
            </a:r>
            <a:r>
              <a:rPr lang="nl-NL" altLang="nl-NL" dirty="0">
                <a:solidFill>
                  <a:srgbClr val="000000"/>
                </a:solidFill>
                <a:ea typeface="+mn-ea"/>
              </a:rPr>
              <a:t> door de mogelijkheid tot het </a:t>
            </a:r>
            <a:r>
              <a:rPr lang="nl-NL" altLang="nl-NL" dirty="0">
                <a:solidFill>
                  <a:srgbClr val="FF0000"/>
                </a:solidFill>
                <a:ea typeface="+mn-ea"/>
              </a:rPr>
              <a:t>vastleggen</a:t>
            </a:r>
            <a:r>
              <a:rPr lang="nl-NL" altLang="nl-NL" dirty="0">
                <a:solidFill>
                  <a:srgbClr val="000000"/>
                </a:solidFill>
                <a:ea typeface="+mn-ea"/>
              </a:rPr>
              <a:t> van prestaties en van de voortgang van acties</a:t>
            </a:r>
          </a:p>
          <a:p>
            <a:pPr marL="322263" lvl="1" indent="-285750"/>
            <a:r>
              <a:rPr lang="nl-NL" dirty="0">
                <a:solidFill>
                  <a:srgbClr val="000000"/>
                </a:solidFill>
                <a:ea typeface="+mn-ea"/>
              </a:rPr>
              <a:t>verschillende export- en selectiefuncties h</a:t>
            </a:r>
            <a:r>
              <a:rPr lang="nl-NL" altLang="nl-NL" dirty="0">
                <a:solidFill>
                  <a:srgbClr val="000000"/>
                </a:solidFill>
                <a:ea typeface="+mn-ea"/>
              </a:rPr>
              <a:t>elpen bij het </a:t>
            </a:r>
            <a:r>
              <a:rPr lang="nl-NL" altLang="nl-NL" dirty="0">
                <a:solidFill>
                  <a:srgbClr val="FF0000"/>
                </a:solidFill>
                <a:ea typeface="+mn-ea"/>
              </a:rPr>
              <a:t>voorbereiden</a:t>
            </a:r>
            <a:r>
              <a:rPr lang="nl-NL" altLang="nl-NL" dirty="0">
                <a:solidFill>
                  <a:srgbClr val="000000"/>
                </a:solidFill>
                <a:ea typeface="+mn-ea"/>
              </a:rPr>
              <a:t> van het A3 managementgesprek:</a:t>
            </a:r>
          </a:p>
          <a:p>
            <a:pPr marL="322263" lvl="1" indent="-285750"/>
            <a:endParaRPr lang="nl-NL" dirty="0"/>
          </a:p>
          <a:p>
            <a:pPr>
              <a:buFontTx/>
              <a:buChar char="•"/>
            </a:pPr>
            <a:endParaRPr lang="nl-NL" dirty="0"/>
          </a:p>
          <a:p>
            <a:endParaRPr lang="nl-NL" dirty="0"/>
          </a:p>
        </p:txBody>
      </p:sp>
      <p:pic>
        <p:nvPicPr>
          <p:cNvPr id="4" name="Afbeelding 3">
            <a:extLst>
              <a:ext uri="{FF2B5EF4-FFF2-40B4-BE49-F238E27FC236}">
                <a16:creationId xmlns:a16="http://schemas.microsoft.com/office/drawing/2014/main" id="{26F4D229-F764-4F4D-8F25-0B6F24E76796}"/>
              </a:ext>
            </a:extLst>
          </p:cNvPr>
          <p:cNvPicPr>
            <a:picLocks noChangeAspect="1"/>
          </p:cNvPicPr>
          <p:nvPr/>
        </p:nvPicPr>
        <p:blipFill>
          <a:blip r:embed="rId2"/>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2972701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smtClean="0"/>
              <a:t>A3 methodiek</a:t>
            </a:r>
            <a:br>
              <a:rPr lang="nl-NL" dirty="0" smtClean="0"/>
            </a:br>
            <a:r>
              <a:rPr lang="nl-NL" dirty="0" smtClean="0"/>
              <a:t>kortom</a:t>
            </a:r>
            <a:br>
              <a:rPr lang="nl-NL" dirty="0" smtClean="0"/>
            </a:br>
            <a:endParaRPr lang="nl-NL" dirty="0"/>
          </a:p>
        </p:txBody>
      </p:sp>
      <p:sp>
        <p:nvSpPr>
          <p:cNvPr id="3" name="Tijdelijke aanduiding voor inhoud 2"/>
          <p:cNvSpPr>
            <a:spLocks noGrp="1"/>
          </p:cNvSpPr>
          <p:nvPr>
            <p:ph idx="1"/>
          </p:nvPr>
        </p:nvSpPr>
        <p:spPr/>
        <p:txBody>
          <a:bodyPr>
            <a:normAutofit/>
          </a:bodyPr>
          <a:lstStyle/>
          <a:p>
            <a:endParaRPr lang="nl-NL" dirty="0"/>
          </a:p>
          <a:p>
            <a:r>
              <a:rPr lang="nl-NL" dirty="0"/>
              <a:t>Het </a:t>
            </a:r>
            <a:r>
              <a:rPr lang="nl-NL" dirty="0" smtClean="0"/>
              <a:t>A3-format dwingt </a:t>
            </a:r>
            <a:r>
              <a:rPr lang="nl-NL" dirty="0"/>
              <a:t>om stil te staan bij de dingen die er echt toe doen</a:t>
            </a:r>
          </a:p>
          <a:p>
            <a:pPr>
              <a:buFontTx/>
              <a:buChar char="•"/>
            </a:pPr>
            <a:r>
              <a:rPr lang="nl-NL" dirty="0"/>
              <a:t>Het A3 jaarplan geeft in één overzicht weer wat de bedoeling is</a:t>
            </a:r>
          </a:p>
          <a:p>
            <a:pPr>
              <a:buFontTx/>
              <a:buChar char="•"/>
            </a:pPr>
            <a:r>
              <a:rPr lang="nl-NL" dirty="0" smtClean="0"/>
              <a:t>Het </a:t>
            </a:r>
            <a:r>
              <a:rPr lang="nl-NL" dirty="0"/>
              <a:t>A3 jaarplan </a:t>
            </a:r>
            <a:r>
              <a:rPr lang="nl-NL" dirty="0" smtClean="0"/>
              <a:t>geeft meer </a:t>
            </a:r>
            <a:r>
              <a:rPr lang="nl-NL" dirty="0"/>
              <a:t>focus en leidt tot meer sturing </a:t>
            </a:r>
          </a:p>
          <a:p>
            <a:pPr>
              <a:buFontTx/>
              <a:buChar char="•"/>
            </a:pPr>
            <a:endParaRPr lang="nl-NL" dirty="0"/>
          </a:p>
        </p:txBody>
      </p:sp>
      <p:pic>
        <p:nvPicPr>
          <p:cNvPr id="4" name="Afbeelding 3">
            <a:extLst>
              <a:ext uri="{FF2B5EF4-FFF2-40B4-BE49-F238E27FC236}">
                <a16:creationId xmlns:a16="http://schemas.microsoft.com/office/drawing/2014/main" id="{71112957-FB5F-4DD8-8E99-B4779D9A552C}"/>
              </a:ext>
            </a:extLst>
          </p:cNvPr>
          <p:cNvPicPr>
            <a:picLocks noChangeAspect="1"/>
          </p:cNvPicPr>
          <p:nvPr/>
        </p:nvPicPr>
        <p:blipFill>
          <a:blip r:embed="rId2"/>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3338034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Proces binnen PCC</a:t>
            </a:r>
            <a:endParaRPr lang="nl-NL" dirty="0"/>
          </a:p>
        </p:txBody>
      </p:sp>
      <p:sp>
        <p:nvSpPr>
          <p:cNvPr id="3" name="Tijdelijke aanduiding voor inhoud 2"/>
          <p:cNvSpPr>
            <a:spLocks noGrp="1"/>
          </p:cNvSpPr>
          <p:nvPr>
            <p:ph idx="1"/>
          </p:nvPr>
        </p:nvSpPr>
        <p:spPr>
          <a:xfrm>
            <a:off x="444929" y="1417638"/>
            <a:ext cx="8229600" cy="5472608"/>
          </a:xfrm>
        </p:spPr>
        <p:txBody>
          <a:bodyPr>
            <a:normAutofit fontScale="92500" lnSpcReduction="10000"/>
          </a:bodyPr>
          <a:lstStyle/>
          <a:p>
            <a:r>
              <a:rPr lang="nl-NL" dirty="0" smtClean="0"/>
              <a:t>Gestart eind 2015 met gezamenlijke bijeenkomst voor directeuren en afdelingsleiders (CDO-breed)</a:t>
            </a:r>
          </a:p>
          <a:p>
            <a:r>
              <a:rPr lang="nl-NL" dirty="0" smtClean="0"/>
              <a:t>Het waarom van de A3 methodiek uitgelegd</a:t>
            </a:r>
          </a:p>
          <a:p>
            <a:r>
              <a:rPr lang="nl-NL" dirty="0" smtClean="0"/>
              <a:t>Projectgroep kwaliteitszorg en data onder leiding van college van bestuur ingesteld voor de ontwikkeling van A3 binnen PCC</a:t>
            </a:r>
          </a:p>
          <a:p>
            <a:r>
              <a:rPr lang="nl-NL" dirty="0" smtClean="0"/>
              <a:t>Staffunctie kwaliteitszorg versterkt</a:t>
            </a:r>
          </a:p>
          <a:p>
            <a:r>
              <a:rPr lang="nl-NL" dirty="0" smtClean="0"/>
              <a:t>Externe ondersteuning via RONT/PNO: eerst staf, later directeuren en afdelingsleiders</a:t>
            </a:r>
          </a:p>
          <a:p>
            <a:r>
              <a:rPr lang="nl-NL" dirty="0" smtClean="0"/>
              <a:t>Verkenning bij andere instellingen (o.a. ZAAM)</a:t>
            </a:r>
          </a:p>
          <a:p>
            <a:r>
              <a:rPr lang="nl-NL" dirty="0" smtClean="0"/>
              <a:t>Aanpak op maat maken. Aan de slag!</a:t>
            </a:r>
          </a:p>
          <a:p>
            <a:endParaRPr lang="nl-NL" dirty="0"/>
          </a:p>
        </p:txBody>
      </p:sp>
      <p:pic>
        <p:nvPicPr>
          <p:cNvPr id="5" name="Afbeelding 4"/>
          <p:cNvPicPr>
            <a:picLocks noChangeAspect="1"/>
          </p:cNvPicPr>
          <p:nvPr/>
        </p:nvPicPr>
        <p:blipFill>
          <a:blip r:embed="rId2"/>
          <a:stretch>
            <a:fillRect/>
          </a:stretch>
        </p:blipFill>
        <p:spPr>
          <a:xfrm>
            <a:off x="424543" y="208346"/>
            <a:ext cx="1018120" cy="1054699"/>
          </a:xfrm>
          <a:prstGeom prst="rect">
            <a:avLst/>
          </a:prstGeom>
        </p:spPr>
      </p:pic>
    </p:spTree>
    <p:extLst>
      <p:ext uri="{BB962C8B-B14F-4D97-AF65-F5344CB8AC3E}">
        <p14:creationId xmlns:p14="http://schemas.microsoft.com/office/powerpoint/2010/main" val="3260761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57200" y="1600200"/>
            <a:ext cx="8291264" cy="4525963"/>
          </a:xfrm>
        </p:spPr>
        <p:txBody>
          <a:bodyPr/>
          <a:lstStyle/>
          <a:p>
            <a:endParaRPr lang="nl-NL" dirty="0"/>
          </a:p>
        </p:txBody>
      </p:sp>
      <p:graphicFrame>
        <p:nvGraphicFramePr>
          <p:cNvPr id="5" name="Object 4"/>
          <p:cNvGraphicFramePr>
            <a:graphicFrameLocks noChangeAspect="1"/>
          </p:cNvGraphicFramePr>
          <p:nvPr>
            <p:extLst>
              <p:ext uri="{D42A27DB-BD31-4B8C-83A1-F6EECF244321}">
                <p14:modId xmlns:p14="http://schemas.microsoft.com/office/powerpoint/2010/main" val="44292921"/>
              </p:ext>
            </p:extLst>
          </p:nvPr>
        </p:nvGraphicFramePr>
        <p:xfrm>
          <a:off x="452754" y="274638"/>
          <a:ext cx="8264968" cy="6264696"/>
        </p:xfrm>
        <a:graphic>
          <a:graphicData uri="http://schemas.openxmlformats.org/presentationml/2006/ole">
            <mc:AlternateContent xmlns:mc="http://schemas.openxmlformats.org/markup-compatibility/2006">
              <mc:Choice xmlns:v="urn:schemas-microsoft-com:vml" Requires="v">
                <p:oleObj spid="_x0000_s2083" name="Document" r:id="rId3" imgW="15115858" imgH="10677714" progId="Word.Document.12">
                  <p:embed/>
                </p:oleObj>
              </mc:Choice>
              <mc:Fallback>
                <p:oleObj name="Document" r:id="rId3" imgW="15115858" imgH="10677714" progId="Word.Document.12">
                  <p:embed/>
                  <p:pic>
                    <p:nvPicPr>
                      <p:cNvPr id="0" name=""/>
                      <p:cNvPicPr/>
                      <p:nvPr/>
                    </p:nvPicPr>
                    <p:blipFill>
                      <a:blip r:embed="rId4"/>
                      <a:stretch>
                        <a:fillRect/>
                      </a:stretch>
                    </p:blipFill>
                    <p:spPr>
                      <a:xfrm>
                        <a:off x="452754" y="274638"/>
                        <a:ext cx="8264968" cy="6264696"/>
                      </a:xfrm>
                      <a:prstGeom prst="rect">
                        <a:avLst/>
                      </a:prstGeom>
                    </p:spPr>
                  </p:pic>
                </p:oleObj>
              </mc:Fallback>
            </mc:AlternateContent>
          </a:graphicData>
        </a:graphic>
      </p:graphicFrame>
      <p:sp>
        <p:nvSpPr>
          <p:cNvPr id="6" name="Tekstvak 5"/>
          <p:cNvSpPr txBox="1"/>
          <p:nvPr/>
        </p:nvSpPr>
        <p:spPr>
          <a:xfrm>
            <a:off x="727548" y="955973"/>
            <a:ext cx="4032448" cy="954107"/>
          </a:xfrm>
          <a:prstGeom prst="rect">
            <a:avLst/>
          </a:prstGeom>
          <a:solidFill>
            <a:schemeClr val="bg1"/>
          </a:solidFill>
          <a:ln w="47625">
            <a:solidFill>
              <a:srgbClr val="C00000"/>
            </a:solidFill>
          </a:ln>
        </p:spPr>
        <p:txBody>
          <a:bodyPr wrap="square" rtlCol="0">
            <a:spAutoFit/>
          </a:bodyPr>
          <a:lstStyle/>
          <a:p>
            <a:endParaRPr lang="nl-NL" dirty="0"/>
          </a:p>
          <a:p>
            <a:r>
              <a:rPr lang="nl-NL" dirty="0"/>
              <a:t>  </a:t>
            </a:r>
            <a:r>
              <a:rPr lang="nl-NL" sz="2000" b="1" dirty="0"/>
              <a:t>VAN SUCCESBEPALENDE FACTOREN</a:t>
            </a:r>
          </a:p>
          <a:p>
            <a:endParaRPr lang="nl-NL" dirty="0"/>
          </a:p>
        </p:txBody>
      </p:sp>
      <p:grpSp>
        <p:nvGrpSpPr>
          <p:cNvPr id="14" name="Groep 13"/>
          <p:cNvGrpSpPr/>
          <p:nvPr/>
        </p:nvGrpSpPr>
        <p:grpSpPr>
          <a:xfrm>
            <a:off x="5004048" y="692696"/>
            <a:ext cx="2736304" cy="1080120"/>
            <a:chOff x="5004048" y="692696"/>
            <a:chExt cx="2736304" cy="1080120"/>
          </a:xfrm>
        </p:grpSpPr>
        <p:sp>
          <p:nvSpPr>
            <p:cNvPr id="4" name="Ovaal 3"/>
            <p:cNvSpPr/>
            <p:nvPr/>
          </p:nvSpPr>
          <p:spPr>
            <a:xfrm>
              <a:off x="5004048" y="692696"/>
              <a:ext cx="2736304" cy="108012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5992665" y="787351"/>
              <a:ext cx="739575" cy="769441"/>
            </a:xfrm>
            <a:prstGeom prst="rect">
              <a:avLst/>
            </a:prstGeom>
            <a:noFill/>
          </p:spPr>
          <p:txBody>
            <a:bodyPr wrap="square" rtlCol="0">
              <a:spAutoFit/>
            </a:bodyPr>
            <a:lstStyle/>
            <a:p>
              <a:r>
                <a:rPr lang="nl-NL" sz="4400" b="1" dirty="0"/>
                <a:t> </a:t>
              </a:r>
              <a:r>
                <a:rPr lang="nl-NL" sz="4400" b="1" dirty="0">
                  <a:solidFill>
                    <a:srgbClr val="C00000"/>
                  </a:solidFill>
                </a:rPr>
                <a:t>1</a:t>
              </a:r>
            </a:p>
          </p:txBody>
        </p:sp>
      </p:grpSp>
      <p:grpSp>
        <p:nvGrpSpPr>
          <p:cNvPr id="15" name="Groep 14"/>
          <p:cNvGrpSpPr/>
          <p:nvPr/>
        </p:nvGrpSpPr>
        <p:grpSpPr>
          <a:xfrm>
            <a:off x="5240006" y="1910080"/>
            <a:ext cx="3538736" cy="4471248"/>
            <a:chOff x="5240006" y="1910080"/>
            <a:chExt cx="3538736" cy="4471248"/>
          </a:xfrm>
        </p:grpSpPr>
        <p:sp>
          <p:nvSpPr>
            <p:cNvPr id="7" name="Ovaal 6"/>
            <p:cNvSpPr/>
            <p:nvPr/>
          </p:nvSpPr>
          <p:spPr>
            <a:xfrm rot="16200000">
              <a:off x="4773750" y="2376336"/>
              <a:ext cx="4471248" cy="353873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p:nvSpPr>
          <p:spPr>
            <a:xfrm>
              <a:off x="6588224" y="3656348"/>
              <a:ext cx="739575" cy="769441"/>
            </a:xfrm>
            <a:prstGeom prst="rect">
              <a:avLst/>
            </a:prstGeom>
            <a:noFill/>
          </p:spPr>
          <p:txBody>
            <a:bodyPr wrap="square" rtlCol="0">
              <a:spAutoFit/>
            </a:bodyPr>
            <a:lstStyle/>
            <a:p>
              <a:r>
                <a:rPr lang="nl-NL" sz="4400" b="1" dirty="0"/>
                <a:t> </a:t>
              </a:r>
              <a:r>
                <a:rPr lang="nl-NL" sz="4400" b="1" dirty="0">
                  <a:solidFill>
                    <a:srgbClr val="C00000"/>
                  </a:solidFill>
                </a:rPr>
                <a:t>2</a:t>
              </a:r>
            </a:p>
          </p:txBody>
        </p:sp>
      </p:grpSp>
      <p:grpSp>
        <p:nvGrpSpPr>
          <p:cNvPr id="16" name="Groep 15"/>
          <p:cNvGrpSpPr/>
          <p:nvPr/>
        </p:nvGrpSpPr>
        <p:grpSpPr>
          <a:xfrm>
            <a:off x="467544" y="2062480"/>
            <a:ext cx="4680519" cy="4471248"/>
            <a:chOff x="467544" y="2062480"/>
            <a:chExt cx="4680519" cy="4471248"/>
          </a:xfrm>
        </p:grpSpPr>
        <p:sp>
          <p:nvSpPr>
            <p:cNvPr id="9" name="Ovaal 8"/>
            <p:cNvSpPr/>
            <p:nvPr/>
          </p:nvSpPr>
          <p:spPr>
            <a:xfrm rot="16200000">
              <a:off x="572180" y="1957844"/>
              <a:ext cx="4471248" cy="468051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p:cNvSpPr txBox="1"/>
            <p:nvPr/>
          </p:nvSpPr>
          <p:spPr>
            <a:xfrm>
              <a:off x="2392265" y="3656348"/>
              <a:ext cx="739575" cy="769441"/>
            </a:xfrm>
            <a:prstGeom prst="rect">
              <a:avLst/>
            </a:prstGeom>
            <a:noFill/>
          </p:spPr>
          <p:txBody>
            <a:bodyPr wrap="square" rtlCol="0">
              <a:spAutoFit/>
            </a:bodyPr>
            <a:lstStyle/>
            <a:p>
              <a:r>
                <a:rPr lang="nl-NL" sz="4400" b="1" dirty="0"/>
                <a:t> </a:t>
              </a:r>
              <a:r>
                <a:rPr lang="nl-NL" sz="4400" b="1" dirty="0">
                  <a:solidFill>
                    <a:srgbClr val="C00000"/>
                  </a:solidFill>
                </a:rPr>
                <a:t>3</a:t>
              </a:r>
            </a:p>
          </p:txBody>
        </p:sp>
      </p:grpSp>
      <p:sp>
        <p:nvSpPr>
          <p:cNvPr id="8" name="Tekstvak 7"/>
          <p:cNvSpPr txBox="1"/>
          <p:nvPr/>
        </p:nvSpPr>
        <p:spPr>
          <a:xfrm>
            <a:off x="4932040" y="5470019"/>
            <a:ext cx="4032448" cy="954107"/>
          </a:xfrm>
          <a:prstGeom prst="rect">
            <a:avLst/>
          </a:prstGeom>
          <a:solidFill>
            <a:schemeClr val="bg1"/>
          </a:solidFill>
          <a:ln w="47625">
            <a:solidFill>
              <a:srgbClr val="C00000"/>
            </a:solidFill>
          </a:ln>
        </p:spPr>
        <p:txBody>
          <a:bodyPr wrap="square" rtlCol="0">
            <a:spAutoFit/>
          </a:bodyPr>
          <a:lstStyle/>
          <a:p>
            <a:endParaRPr lang="nl-NL" dirty="0"/>
          </a:p>
          <a:p>
            <a:r>
              <a:rPr lang="nl-NL" dirty="0"/>
              <a:t>         </a:t>
            </a:r>
            <a:r>
              <a:rPr lang="nl-NL" sz="2000" b="1" dirty="0"/>
              <a:t>NAAR RESULTAATGEBIEDEN</a:t>
            </a:r>
          </a:p>
          <a:p>
            <a:endParaRPr lang="nl-NL" dirty="0"/>
          </a:p>
        </p:txBody>
      </p:sp>
      <p:sp>
        <p:nvSpPr>
          <p:cNvPr id="10" name="Tekstvak 9"/>
          <p:cNvSpPr txBox="1"/>
          <p:nvPr/>
        </p:nvSpPr>
        <p:spPr>
          <a:xfrm>
            <a:off x="552790" y="5470019"/>
            <a:ext cx="4032448" cy="954107"/>
          </a:xfrm>
          <a:prstGeom prst="rect">
            <a:avLst/>
          </a:prstGeom>
          <a:solidFill>
            <a:schemeClr val="bg1"/>
          </a:solidFill>
          <a:ln w="47625">
            <a:solidFill>
              <a:srgbClr val="C00000"/>
            </a:solidFill>
          </a:ln>
        </p:spPr>
        <p:txBody>
          <a:bodyPr wrap="square" rtlCol="0">
            <a:spAutoFit/>
          </a:bodyPr>
          <a:lstStyle/>
          <a:p>
            <a:endParaRPr lang="nl-NL" dirty="0"/>
          </a:p>
          <a:p>
            <a:r>
              <a:rPr lang="nl-NL" dirty="0"/>
              <a:t>         </a:t>
            </a:r>
            <a:r>
              <a:rPr lang="nl-NL" sz="2000" b="1" dirty="0"/>
              <a:t>NAAR ACTIVITEITEN</a:t>
            </a:r>
          </a:p>
          <a:p>
            <a:endParaRPr lang="nl-NL" dirty="0"/>
          </a:p>
        </p:txBody>
      </p:sp>
    </p:spTree>
    <p:extLst>
      <p:ext uri="{BB962C8B-B14F-4D97-AF65-F5344CB8AC3E}">
        <p14:creationId xmlns:p14="http://schemas.microsoft.com/office/powerpoint/2010/main" val="24260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3" name="Tijdelijke aanduiding voor inhoud 2"/>
          <p:cNvSpPr>
            <a:spLocks noGrp="1"/>
          </p:cNvSpPr>
          <p:nvPr>
            <p:ph idx="1"/>
          </p:nvPr>
        </p:nvSpPr>
        <p:spPr/>
        <p:txBody>
          <a:bodyPr>
            <a:normAutofit/>
          </a:bodyPr>
          <a:lstStyle/>
          <a:p>
            <a:r>
              <a:rPr lang="nl-NL" dirty="0" smtClean="0"/>
              <a:t>Wie zijn wij?</a:t>
            </a:r>
            <a:endParaRPr lang="nl-NL" dirty="0"/>
          </a:p>
          <a:p>
            <a:r>
              <a:rPr lang="nl-NL" dirty="0" smtClean="0"/>
              <a:t>Aanleiding</a:t>
            </a:r>
            <a:endParaRPr lang="nl-NL" dirty="0"/>
          </a:p>
          <a:p>
            <a:r>
              <a:rPr lang="nl-NL" dirty="0" smtClean="0"/>
              <a:t>De A3 methodiek</a:t>
            </a:r>
            <a:endParaRPr lang="nl-NL" dirty="0"/>
          </a:p>
          <a:p>
            <a:r>
              <a:rPr lang="nl-NL" dirty="0" smtClean="0"/>
              <a:t>Proces binnen het PCC</a:t>
            </a:r>
          </a:p>
          <a:p>
            <a:r>
              <a:rPr lang="nl-NL" dirty="0" smtClean="0"/>
              <a:t>De </a:t>
            </a:r>
            <a:r>
              <a:rPr lang="nl-NL" dirty="0"/>
              <a:t>r</a:t>
            </a:r>
            <a:r>
              <a:rPr lang="nl-NL" dirty="0" smtClean="0"/>
              <a:t>esultaten</a:t>
            </a:r>
          </a:p>
          <a:p>
            <a:r>
              <a:rPr lang="nl-NL" dirty="0" smtClean="0"/>
              <a:t>Valkuilen </a:t>
            </a:r>
            <a:r>
              <a:rPr lang="nl-NL" dirty="0"/>
              <a:t>en </a:t>
            </a:r>
            <a:r>
              <a:rPr lang="nl-NL" dirty="0" smtClean="0"/>
              <a:t>leerpunten</a:t>
            </a:r>
            <a:endParaRPr lang="nl-NL" dirty="0"/>
          </a:p>
          <a:p>
            <a:r>
              <a:rPr lang="nl-NL" dirty="0"/>
              <a:t>Voorwaarden voor </a:t>
            </a:r>
            <a:r>
              <a:rPr lang="nl-NL" dirty="0" smtClean="0"/>
              <a:t>invoering</a:t>
            </a:r>
            <a:endParaRPr lang="nl-NL" dirty="0"/>
          </a:p>
          <a:p>
            <a:endParaRPr lang="nl-NL" dirty="0"/>
          </a:p>
          <a:p>
            <a:endParaRPr lang="nl-NL" dirty="0"/>
          </a:p>
          <a:p>
            <a:endParaRPr lang="nl-NL" dirty="0"/>
          </a:p>
          <a:p>
            <a:endParaRPr lang="nl-NL" dirty="0"/>
          </a:p>
        </p:txBody>
      </p:sp>
      <p:pic>
        <p:nvPicPr>
          <p:cNvPr id="5" name="Afbeelding 4"/>
          <p:cNvPicPr>
            <a:picLocks noChangeAspect="1"/>
          </p:cNvPicPr>
          <p:nvPr/>
        </p:nvPicPr>
        <p:blipFill>
          <a:blip r:embed="rId2"/>
          <a:stretch>
            <a:fillRect/>
          </a:stretch>
        </p:blipFill>
        <p:spPr>
          <a:xfrm>
            <a:off x="426536" y="239785"/>
            <a:ext cx="1018120" cy="1054699"/>
          </a:xfrm>
          <a:prstGeom prst="rect">
            <a:avLst/>
          </a:prstGeom>
        </p:spPr>
      </p:pic>
    </p:spTree>
    <p:extLst>
      <p:ext uri="{BB962C8B-B14F-4D97-AF65-F5344CB8AC3E}">
        <p14:creationId xmlns:p14="http://schemas.microsoft.com/office/powerpoint/2010/main" val="1895968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365919"/>
            <a:ext cx="8229600" cy="1143000"/>
          </a:xfrm>
        </p:spPr>
        <p:txBody>
          <a:bodyPr/>
          <a:lstStyle/>
          <a:p>
            <a:r>
              <a:rPr lang="nl-NL" dirty="0" smtClean="0"/>
              <a:t> De resultaten</a:t>
            </a:r>
            <a:endParaRPr lang="nl-NL" dirty="0"/>
          </a:p>
        </p:txBody>
      </p:sp>
      <p:sp>
        <p:nvSpPr>
          <p:cNvPr id="3" name="Tijdelijke aanduiding voor inhoud 2"/>
          <p:cNvSpPr>
            <a:spLocks noGrp="1"/>
          </p:cNvSpPr>
          <p:nvPr>
            <p:ph idx="1"/>
          </p:nvPr>
        </p:nvSpPr>
        <p:spPr>
          <a:xfrm>
            <a:off x="457200" y="1600200"/>
            <a:ext cx="8435280" cy="4525963"/>
          </a:xfrm>
        </p:spPr>
        <p:txBody>
          <a:bodyPr>
            <a:normAutofit fontScale="85000" lnSpcReduction="20000"/>
          </a:bodyPr>
          <a:lstStyle/>
          <a:p>
            <a:pPr marL="0" indent="0">
              <a:buNone/>
            </a:pPr>
            <a:r>
              <a:rPr lang="nl-NL" dirty="0"/>
              <a:t>Jaarplan 2016: </a:t>
            </a:r>
          </a:p>
          <a:p>
            <a:r>
              <a:rPr lang="nl-NL" dirty="0" smtClean="0"/>
              <a:t>Bestaande jaarplan </a:t>
            </a:r>
            <a:r>
              <a:rPr lang="nl-NL" dirty="0"/>
              <a:t>omgezet in A3 jaarplan en A3 sectorplannen </a:t>
            </a:r>
            <a:endParaRPr lang="nl-NL" dirty="0" smtClean="0"/>
          </a:p>
          <a:p>
            <a:pPr marL="0" indent="0">
              <a:buNone/>
            </a:pPr>
            <a:r>
              <a:rPr lang="nl-NL" dirty="0" smtClean="0"/>
              <a:t>Jaarplan </a:t>
            </a:r>
            <a:r>
              <a:rPr lang="nl-NL" dirty="0"/>
              <a:t>2017:</a:t>
            </a:r>
          </a:p>
          <a:p>
            <a:r>
              <a:rPr lang="nl-NL" dirty="0"/>
              <a:t>beleidsplannen zijn van meet af omgezet in A3, gestart met managementgesprekken</a:t>
            </a:r>
          </a:p>
          <a:p>
            <a:pPr marL="0" indent="0">
              <a:buNone/>
            </a:pPr>
            <a:r>
              <a:rPr lang="nl-NL" dirty="0"/>
              <a:t>Jaarplan 2018:</a:t>
            </a:r>
          </a:p>
          <a:p>
            <a:r>
              <a:rPr lang="nl-NL" dirty="0" smtClean="0"/>
              <a:t>Gezamenlijke doelen voor 2018 bepaald</a:t>
            </a:r>
          </a:p>
          <a:p>
            <a:r>
              <a:rPr lang="nl-NL" dirty="0" smtClean="0"/>
              <a:t>Actieve </a:t>
            </a:r>
            <a:r>
              <a:rPr lang="nl-NL" dirty="0"/>
              <a:t>ondersteuning door expert om jaarplannen direct in A3 methodiek op te zetten</a:t>
            </a:r>
          </a:p>
          <a:p>
            <a:r>
              <a:rPr lang="nl-NL" dirty="0"/>
              <a:t>Managementgesprekken aan de hand </a:t>
            </a:r>
            <a:r>
              <a:rPr lang="nl-NL" dirty="0" smtClean="0"/>
              <a:t>van A3</a:t>
            </a:r>
            <a:endParaRPr lang="nl-NL" dirty="0"/>
          </a:p>
          <a:p>
            <a:endParaRPr lang="nl-NL" dirty="0"/>
          </a:p>
        </p:txBody>
      </p:sp>
      <p:pic>
        <p:nvPicPr>
          <p:cNvPr id="5" name="Afbeelding 4"/>
          <p:cNvPicPr>
            <a:picLocks noChangeAspect="1"/>
          </p:cNvPicPr>
          <p:nvPr/>
        </p:nvPicPr>
        <p:blipFill>
          <a:blip r:embed="rId2"/>
          <a:stretch>
            <a:fillRect/>
          </a:stretch>
        </p:blipFill>
        <p:spPr>
          <a:xfrm>
            <a:off x="99451" y="92076"/>
            <a:ext cx="1024217" cy="1066892"/>
          </a:xfrm>
          <a:prstGeom prst="rect">
            <a:avLst/>
          </a:prstGeom>
        </p:spPr>
      </p:pic>
    </p:spTree>
    <p:extLst>
      <p:ext uri="{BB962C8B-B14F-4D97-AF65-F5344CB8AC3E}">
        <p14:creationId xmlns:p14="http://schemas.microsoft.com/office/powerpoint/2010/main" val="2222825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endParaRPr lang="nl-NL"/>
          </a:p>
        </p:txBody>
      </p:sp>
      <p:graphicFrame>
        <p:nvGraphicFramePr>
          <p:cNvPr id="4" name="Object 3"/>
          <p:cNvGraphicFramePr>
            <a:graphicFrameLocks noChangeAspect="1"/>
          </p:cNvGraphicFramePr>
          <p:nvPr>
            <p:extLst>
              <p:ext uri="{D42A27DB-BD31-4B8C-83A1-F6EECF244321}">
                <p14:modId xmlns:p14="http://schemas.microsoft.com/office/powerpoint/2010/main" val="2262133897"/>
              </p:ext>
            </p:extLst>
          </p:nvPr>
        </p:nvGraphicFramePr>
        <p:xfrm>
          <a:off x="-56251" y="0"/>
          <a:ext cx="9292109" cy="6813376"/>
        </p:xfrm>
        <a:graphic>
          <a:graphicData uri="http://schemas.openxmlformats.org/presentationml/2006/ole">
            <mc:AlternateContent xmlns:mc="http://schemas.openxmlformats.org/markup-compatibility/2006">
              <mc:Choice xmlns:v="urn:schemas-microsoft-com:vml" Requires="v">
                <p:oleObj spid="_x0000_s1061" name="Document" r:id="rId3" imgW="15119457" imgH="10680233" progId="Word.Document.12">
                  <p:embed/>
                </p:oleObj>
              </mc:Choice>
              <mc:Fallback>
                <p:oleObj name="Document" r:id="rId3" imgW="15119457" imgH="10680233" progId="Word.Document.12">
                  <p:embed/>
                  <p:pic>
                    <p:nvPicPr>
                      <p:cNvPr id="0" name=""/>
                      <p:cNvPicPr/>
                      <p:nvPr/>
                    </p:nvPicPr>
                    <p:blipFill>
                      <a:blip r:embed="rId4"/>
                      <a:stretch>
                        <a:fillRect/>
                      </a:stretch>
                    </p:blipFill>
                    <p:spPr>
                      <a:xfrm>
                        <a:off x="-56251" y="0"/>
                        <a:ext cx="9292109" cy="6813376"/>
                      </a:xfrm>
                      <a:prstGeom prst="rect">
                        <a:avLst/>
                      </a:prstGeom>
                    </p:spPr>
                  </p:pic>
                </p:oleObj>
              </mc:Fallback>
            </mc:AlternateContent>
          </a:graphicData>
        </a:graphic>
      </p:graphicFrame>
    </p:spTree>
    <p:extLst>
      <p:ext uri="{BB962C8B-B14F-4D97-AF65-F5344CB8AC3E}">
        <p14:creationId xmlns:p14="http://schemas.microsoft.com/office/powerpoint/2010/main" val="114973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01763" y="188913"/>
            <a:ext cx="7491412" cy="576262"/>
          </a:xfrm>
        </p:spPr>
        <p:txBody>
          <a:bodyPr/>
          <a:lstStyle/>
          <a:p>
            <a:pPr eaLnBrk="1" hangingPunct="1"/>
            <a:r>
              <a:rPr lang="en-US" sz="2800"/>
              <a:t>Consistentie en samenhang</a:t>
            </a:r>
            <a:endParaRPr lang="nl-NL" sz="2800"/>
          </a:p>
        </p:txBody>
      </p:sp>
      <p:grpSp>
        <p:nvGrpSpPr>
          <p:cNvPr id="20483" name="Group 4"/>
          <p:cNvGrpSpPr>
            <a:grpSpLocks/>
          </p:cNvGrpSpPr>
          <p:nvPr/>
        </p:nvGrpSpPr>
        <p:grpSpPr bwMode="auto">
          <a:xfrm>
            <a:off x="903288" y="908050"/>
            <a:ext cx="7486650" cy="5146675"/>
            <a:chOff x="1156" y="663"/>
            <a:chExt cx="4716" cy="3242"/>
          </a:xfrm>
        </p:grpSpPr>
        <p:pic>
          <p:nvPicPr>
            <p:cNvPr id="20484" name="Picture 5" descr="Nieuw---Adobe-Photoshop-Ima"/>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2" y="667"/>
              <a:ext cx="1385" cy="97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 Box 6"/>
            <p:cNvSpPr txBox="1">
              <a:spLocks noChangeArrowheads="1"/>
            </p:cNvSpPr>
            <p:nvPr/>
          </p:nvSpPr>
          <p:spPr bwMode="auto">
            <a:xfrm>
              <a:off x="4055" y="663"/>
              <a:ext cx="1194" cy="15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spcBef>
                  <a:spcPct val="50000"/>
                </a:spcBef>
                <a:buClrTx/>
                <a:buFontTx/>
                <a:buNone/>
              </a:pPr>
              <a:r>
                <a:rPr lang="nl-NL" sz="1000" b="1" dirty="0">
                  <a:solidFill>
                    <a:srgbClr val="000000"/>
                  </a:solidFill>
                </a:rPr>
                <a:t>Niveau 0 - A3 jaarplan </a:t>
              </a:r>
            </a:p>
          </p:txBody>
        </p:sp>
        <p:sp>
          <p:nvSpPr>
            <p:cNvPr id="20486" name="Line 7"/>
            <p:cNvSpPr>
              <a:spLocks noChangeShapeType="1"/>
            </p:cNvSpPr>
            <p:nvPr/>
          </p:nvSpPr>
          <p:spPr bwMode="auto">
            <a:xfrm>
              <a:off x="3587" y="2940"/>
              <a:ext cx="0" cy="181"/>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487" name="Line 8"/>
            <p:cNvSpPr>
              <a:spLocks noChangeShapeType="1"/>
            </p:cNvSpPr>
            <p:nvPr/>
          </p:nvSpPr>
          <p:spPr bwMode="auto">
            <a:xfrm>
              <a:off x="5329" y="2953"/>
              <a:ext cx="1" cy="173"/>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488" name="Line 9"/>
            <p:cNvSpPr>
              <a:spLocks noChangeShapeType="1"/>
            </p:cNvSpPr>
            <p:nvPr/>
          </p:nvSpPr>
          <p:spPr bwMode="auto">
            <a:xfrm flipH="1">
              <a:off x="3585" y="1846"/>
              <a:ext cx="1" cy="317"/>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489" name="Line 10"/>
            <p:cNvSpPr>
              <a:spLocks noChangeShapeType="1"/>
            </p:cNvSpPr>
            <p:nvPr/>
          </p:nvSpPr>
          <p:spPr bwMode="auto">
            <a:xfrm>
              <a:off x="5330" y="1846"/>
              <a:ext cx="1" cy="296"/>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490" name="Line 11"/>
            <p:cNvSpPr>
              <a:spLocks noChangeShapeType="1"/>
            </p:cNvSpPr>
            <p:nvPr/>
          </p:nvSpPr>
          <p:spPr bwMode="auto">
            <a:xfrm>
              <a:off x="2378" y="1847"/>
              <a:ext cx="2951"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491" name="Line 12"/>
            <p:cNvSpPr>
              <a:spLocks noChangeShapeType="1"/>
            </p:cNvSpPr>
            <p:nvPr/>
          </p:nvSpPr>
          <p:spPr bwMode="auto">
            <a:xfrm>
              <a:off x="3292" y="1643"/>
              <a:ext cx="1" cy="203"/>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492" name="Line 13"/>
            <p:cNvSpPr>
              <a:spLocks noChangeShapeType="1"/>
            </p:cNvSpPr>
            <p:nvPr/>
          </p:nvSpPr>
          <p:spPr bwMode="auto">
            <a:xfrm flipH="1">
              <a:off x="2064" y="1846"/>
              <a:ext cx="44" cy="1"/>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493" name="Text Box 14"/>
            <p:cNvSpPr txBox="1">
              <a:spLocks noChangeArrowheads="1"/>
            </p:cNvSpPr>
            <p:nvPr/>
          </p:nvSpPr>
          <p:spPr bwMode="auto">
            <a:xfrm>
              <a:off x="1156" y="1189"/>
              <a:ext cx="1268" cy="15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spcBef>
                  <a:spcPct val="50000"/>
                </a:spcBef>
                <a:buClrTx/>
                <a:buFontTx/>
                <a:buNone/>
              </a:pPr>
              <a:r>
                <a:rPr lang="nl-NL" sz="1000" b="1" dirty="0">
                  <a:solidFill>
                    <a:srgbClr val="000000"/>
                  </a:solidFill>
                </a:rPr>
                <a:t>Niveau 1 - A3 jaarplan</a:t>
              </a:r>
            </a:p>
          </p:txBody>
        </p:sp>
        <p:sp>
          <p:nvSpPr>
            <p:cNvPr id="20494" name="Text Box 15"/>
            <p:cNvSpPr txBox="1">
              <a:spLocks noChangeArrowheads="1"/>
            </p:cNvSpPr>
            <p:nvPr/>
          </p:nvSpPr>
          <p:spPr bwMode="auto">
            <a:xfrm>
              <a:off x="1655" y="2600"/>
              <a:ext cx="1317" cy="15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spcBef>
                  <a:spcPct val="50000"/>
                </a:spcBef>
                <a:buClrTx/>
                <a:buFontTx/>
                <a:buNone/>
              </a:pPr>
              <a:r>
                <a:rPr lang="nl-NL" sz="1000" b="1" dirty="0">
                  <a:solidFill>
                    <a:srgbClr val="000000"/>
                  </a:solidFill>
                </a:rPr>
                <a:t>Niveau 2 - A3 jaarplan </a:t>
              </a:r>
            </a:p>
          </p:txBody>
        </p:sp>
        <p:sp>
          <p:nvSpPr>
            <p:cNvPr id="20495" name="Text Box 16"/>
            <p:cNvSpPr txBox="1">
              <a:spLocks noChangeArrowheads="1"/>
            </p:cNvSpPr>
            <p:nvPr/>
          </p:nvSpPr>
          <p:spPr bwMode="auto">
            <a:xfrm>
              <a:off x="1655" y="3598"/>
              <a:ext cx="1317" cy="15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Times New Roman" pitchFamily="18" charset="0"/>
                </a:defRPr>
              </a:lvl1pPr>
              <a:lvl2pPr marL="742950" indent="-285750" eaLnBrk="0" hangingPunct="0">
                <a:defRPr sz="2000">
                  <a:solidFill>
                    <a:schemeClr val="tx1"/>
                  </a:solidFill>
                  <a:latin typeface="Arial" charset="0"/>
                  <a:cs typeface="Times New Roman" pitchFamily="18" charset="0"/>
                </a:defRPr>
              </a:lvl2pPr>
              <a:lvl3pPr marL="1143000" indent="-228600" eaLnBrk="0" hangingPunct="0">
                <a:defRPr sz="2000">
                  <a:solidFill>
                    <a:schemeClr val="tx1"/>
                  </a:solidFill>
                  <a:latin typeface="Arial" charset="0"/>
                  <a:cs typeface="Times New Roman" pitchFamily="18" charset="0"/>
                </a:defRPr>
              </a:lvl3pPr>
              <a:lvl4pPr marL="1600200" indent="-228600" eaLnBrk="0" hangingPunct="0">
                <a:defRPr sz="2000">
                  <a:solidFill>
                    <a:schemeClr val="tx1"/>
                  </a:solidFill>
                  <a:latin typeface="Arial" charset="0"/>
                  <a:cs typeface="Times New Roman" pitchFamily="18" charset="0"/>
                </a:defRPr>
              </a:lvl4pPr>
              <a:lvl5pPr marL="2057400" indent="-228600" eaLnBrk="0" hangingPunct="0">
                <a:defRPr sz="2000">
                  <a:solidFill>
                    <a:schemeClr val="tx1"/>
                  </a:solidFill>
                  <a:latin typeface="Arial" charset="0"/>
                  <a:cs typeface="Times New Roman" pitchFamily="18" charset="0"/>
                </a:defRPr>
              </a:lvl5pPr>
              <a:lvl6pPr marL="25146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6pPr>
              <a:lvl7pPr marL="29718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7pPr>
              <a:lvl8pPr marL="34290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8pPr>
              <a:lvl9pPr marL="3886200" indent="-228600" eaLnBrk="0" fontAlgn="base" hangingPunct="0">
                <a:spcBef>
                  <a:spcPct val="0"/>
                </a:spcBef>
                <a:spcAft>
                  <a:spcPct val="0"/>
                </a:spcAft>
                <a:buClr>
                  <a:srgbClr val="FF9900"/>
                </a:buClr>
                <a:buChar char="•"/>
                <a:defRPr sz="2000">
                  <a:solidFill>
                    <a:schemeClr val="tx1"/>
                  </a:solidFill>
                  <a:latin typeface="Arial" charset="0"/>
                  <a:cs typeface="Times New Roman" pitchFamily="18" charset="0"/>
                </a:defRPr>
              </a:lvl9pPr>
            </a:lstStyle>
            <a:p>
              <a:pPr algn="ctr" eaLnBrk="1" hangingPunct="1">
                <a:spcBef>
                  <a:spcPct val="50000"/>
                </a:spcBef>
                <a:buClrTx/>
                <a:buFontTx/>
                <a:buNone/>
              </a:pPr>
              <a:r>
                <a:rPr lang="nl-NL" sz="1000" b="1" dirty="0">
                  <a:solidFill>
                    <a:srgbClr val="000000"/>
                  </a:solidFill>
                </a:rPr>
                <a:t>Niveau 3 - A3 jaarplan </a:t>
              </a:r>
            </a:p>
          </p:txBody>
        </p:sp>
        <p:pic>
          <p:nvPicPr>
            <p:cNvPr id="20496"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9" y="1402"/>
              <a:ext cx="1235"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2152"/>
              <a:ext cx="1113"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1" y="2153"/>
              <a:ext cx="1091"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1" y="3125"/>
              <a:ext cx="1089"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30" y="3123"/>
              <a:ext cx="1101"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Afbeelding 20">
            <a:extLst>
              <a:ext uri="{FF2B5EF4-FFF2-40B4-BE49-F238E27FC236}">
                <a16:creationId xmlns:a16="http://schemas.microsoft.com/office/drawing/2014/main" id="{76B56387-F58C-434C-A3ED-660D72906638}"/>
              </a:ext>
            </a:extLst>
          </p:cNvPr>
          <p:cNvPicPr>
            <a:picLocks noChangeAspect="1"/>
          </p:cNvPicPr>
          <p:nvPr/>
        </p:nvPicPr>
        <p:blipFill>
          <a:blip r:embed="rId9"/>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2777554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Voorwaarden voor invoering</a:t>
            </a:r>
          </a:p>
        </p:txBody>
      </p:sp>
      <p:sp>
        <p:nvSpPr>
          <p:cNvPr id="3" name="Tijdelijke aanduiding voor inhoud 2"/>
          <p:cNvSpPr>
            <a:spLocks noGrp="1"/>
          </p:cNvSpPr>
          <p:nvPr>
            <p:ph idx="1"/>
          </p:nvPr>
        </p:nvSpPr>
        <p:spPr/>
        <p:txBody>
          <a:bodyPr>
            <a:normAutofit fontScale="85000" lnSpcReduction="10000"/>
          </a:bodyPr>
          <a:lstStyle/>
          <a:p>
            <a:r>
              <a:rPr lang="nl-NL" dirty="0"/>
              <a:t>Maak als bestuur en </a:t>
            </a:r>
            <a:r>
              <a:rPr lang="nl-NL" dirty="0" smtClean="0"/>
              <a:t>directeuren </a:t>
            </a:r>
            <a:r>
              <a:rPr lang="nl-NL" dirty="0"/>
              <a:t>de bedoeling van </a:t>
            </a:r>
            <a:r>
              <a:rPr lang="nl-NL" dirty="0" smtClean="0"/>
              <a:t>A3 </a:t>
            </a:r>
            <a:r>
              <a:rPr lang="nl-NL" dirty="0"/>
              <a:t>methodiek duidelijk voor zowel het onderwijskundig proces als voor de bedrijfsvoering.</a:t>
            </a:r>
          </a:p>
          <a:p>
            <a:r>
              <a:rPr lang="nl-NL" dirty="0"/>
              <a:t>Ontwikkel en communiceer de systematiek </a:t>
            </a:r>
            <a:r>
              <a:rPr lang="nl-NL" dirty="0" smtClean="0"/>
              <a:t>via een projectgroep ‘kwaliteitszorg en databeheer’. </a:t>
            </a:r>
            <a:endParaRPr lang="nl-NL" dirty="0"/>
          </a:p>
          <a:p>
            <a:r>
              <a:rPr lang="nl-NL" dirty="0"/>
              <a:t>Zorg voor expertmatige ondersteuning van het proces.</a:t>
            </a:r>
          </a:p>
          <a:p>
            <a:r>
              <a:rPr lang="nl-NL" dirty="0" smtClean="0"/>
              <a:t>Stap-voor stap: neem </a:t>
            </a:r>
            <a:r>
              <a:rPr lang="nl-NL" dirty="0"/>
              <a:t>de tijd voor invoering zodat de organisatie actief betrokken is bij opbouw en invulling van het A3 plan</a:t>
            </a:r>
            <a:r>
              <a:rPr lang="nl-NL" dirty="0" smtClean="0"/>
              <a:t>. Creëert draagvlak</a:t>
            </a:r>
            <a:endParaRPr lang="nl-NL" dirty="0"/>
          </a:p>
          <a:p>
            <a:r>
              <a:rPr lang="nl-NL" dirty="0"/>
              <a:t>Professionaliseer de kwaliteitsmedewerkers en het management in het gebruik van de A3 systematiek.</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8640"/>
            <a:ext cx="1025696" cy="1069210"/>
          </a:xfrm>
          <a:prstGeom prst="rect">
            <a:avLst/>
          </a:prstGeom>
        </p:spPr>
      </p:pic>
    </p:spTree>
    <p:extLst>
      <p:ext uri="{BB962C8B-B14F-4D97-AF65-F5344CB8AC3E}">
        <p14:creationId xmlns:p14="http://schemas.microsoft.com/office/powerpoint/2010/main" val="4036933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Valkuilen en leerpunten</a:t>
            </a:r>
          </a:p>
        </p:txBody>
      </p:sp>
      <p:sp>
        <p:nvSpPr>
          <p:cNvPr id="3" name="Tijdelijke aanduiding voor inhoud 2"/>
          <p:cNvSpPr>
            <a:spLocks noGrp="1"/>
          </p:cNvSpPr>
          <p:nvPr>
            <p:ph idx="1"/>
          </p:nvPr>
        </p:nvSpPr>
        <p:spPr/>
        <p:txBody>
          <a:bodyPr>
            <a:normAutofit fontScale="92500" lnSpcReduction="10000"/>
          </a:bodyPr>
          <a:lstStyle/>
          <a:p>
            <a:r>
              <a:rPr lang="nl-NL" dirty="0"/>
              <a:t>Er is altijd weerstand: van schouder ophalen (passief) tot tegenwerking (actief). Neem de weerstand </a:t>
            </a:r>
            <a:r>
              <a:rPr lang="nl-NL" dirty="0" smtClean="0"/>
              <a:t>serieus, overtuig je criticasters!</a:t>
            </a:r>
            <a:endParaRPr lang="nl-NL" dirty="0"/>
          </a:p>
          <a:p>
            <a:r>
              <a:rPr lang="nl-NL" dirty="0"/>
              <a:t>Het kost tijd om het management enthousiast te krijgen, bij elkaar twee tot drie jaarcycli. Neem die tijd ook!</a:t>
            </a:r>
          </a:p>
          <a:p>
            <a:r>
              <a:rPr lang="nl-NL" dirty="0"/>
              <a:t>Geef als </a:t>
            </a:r>
            <a:r>
              <a:rPr lang="nl-NL" dirty="0" smtClean="0"/>
              <a:t>bestuur en directie het </a:t>
            </a:r>
            <a:r>
              <a:rPr lang="nl-NL" dirty="0"/>
              <a:t>goede voorbeeld, organiseer het proces, zorg voor expertmatige ondersteuning en neem je management en docenten mee!</a:t>
            </a:r>
          </a:p>
          <a:p>
            <a:endParaRPr lang="nl-NL" dirty="0"/>
          </a:p>
          <a:p>
            <a:endParaRPr lang="nl-NL" dirty="0"/>
          </a:p>
          <a:p>
            <a:endParaRPr lang="nl-NL" dirty="0"/>
          </a:p>
        </p:txBody>
      </p:sp>
      <p:pic>
        <p:nvPicPr>
          <p:cNvPr id="5" name="Afbeelding 4"/>
          <p:cNvPicPr>
            <a:picLocks noChangeAspect="1"/>
          </p:cNvPicPr>
          <p:nvPr/>
        </p:nvPicPr>
        <p:blipFill>
          <a:blip r:embed="rId2"/>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2569977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47BF9C84-1154-4885-9C2D-84363495B964}"/>
              </a:ext>
            </a:extLst>
          </p:cNvPr>
          <p:cNvSpPr>
            <a:spLocks noGrp="1" noChangeArrowheads="1"/>
          </p:cNvSpPr>
          <p:nvPr>
            <p:ph type="title"/>
          </p:nvPr>
        </p:nvSpPr>
        <p:spPr/>
        <p:txBody>
          <a:bodyPr/>
          <a:lstStyle/>
          <a:p>
            <a:r>
              <a:rPr lang="nl-NL" altLang="nl-NL" dirty="0" smtClean="0"/>
              <a:t>V  voorbeeld: uitwerking </a:t>
            </a:r>
            <a:r>
              <a:rPr lang="nl-NL" altLang="nl-NL" dirty="0"/>
              <a:t>Kruidvat</a:t>
            </a:r>
          </a:p>
        </p:txBody>
      </p:sp>
      <p:pic>
        <p:nvPicPr>
          <p:cNvPr id="29699" name="Tijdelijke aanduiding voor inhoud 1">
            <a:extLst>
              <a:ext uri="{FF2B5EF4-FFF2-40B4-BE49-F238E27FC236}">
                <a16:creationId xmlns:a16="http://schemas.microsoft.com/office/drawing/2014/main" id="{8F7D7B35-AAFD-4D93-A39B-09C1A56328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089025"/>
            <a:ext cx="7777163" cy="5183188"/>
          </a:xfrm>
        </p:spPr>
      </p:pic>
      <mc:AlternateContent xmlns:mc="http://schemas.openxmlformats.org/markup-compatibility/2006" xmlns:p14="http://schemas.microsoft.com/office/powerpoint/2010/main">
        <mc:Choice Requires="p14">
          <p:contentPart p14:bwMode="auto" r:id="rId3">
            <p14:nvContentPartPr>
              <p14:cNvPr id="2" name="Inkt 1">
                <a:extLst>
                  <a:ext uri="{FF2B5EF4-FFF2-40B4-BE49-F238E27FC236}">
                    <a16:creationId xmlns:a16="http://schemas.microsoft.com/office/drawing/2014/main" id="{E83DDB27-92A5-49E8-947F-4B4BDC1D1479}"/>
                  </a:ext>
                </a:extLst>
              </p14:cNvPr>
              <p14:cNvContentPartPr/>
              <p14:nvPr/>
            </p14:nvContentPartPr>
            <p14:xfrm>
              <a:off x="5660640" y="1664640"/>
              <a:ext cx="1191960" cy="924480"/>
            </p14:xfrm>
          </p:contentPart>
        </mc:Choice>
        <mc:Fallback xmlns="">
          <p:pic>
            <p:nvPicPr>
              <p:cNvPr id="2" name="Inkt 1">
                <a:extLst>
                  <a:ext uri="{FF2B5EF4-FFF2-40B4-BE49-F238E27FC236}">
                    <a16:creationId xmlns:a16="http://schemas.microsoft.com/office/drawing/2014/main" id="{E83DDB27-92A5-49E8-947F-4B4BDC1D1479}"/>
                  </a:ext>
                </a:extLst>
              </p:cNvPr>
              <p:cNvPicPr/>
              <p:nvPr/>
            </p:nvPicPr>
            <p:blipFill>
              <a:blip r:embed="rId4"/>
              <a:stretch>
                <a:fillRect/>
              </a:stretch>
            </p:blipFill>
            <p:spPr>
              <a:xfrm>
                <a:off x="5651280" y="1655280"/>
                <a:ext cx="1210680" cy="943200"/>
              </a:xfrm>
              <a:prstGeom prst="rect">
                <a:avLst/>
              </a:prstGeom>
            </p:spPr>
          </p:pic>
        </mc:Fallback>
      </mc:AlternateContent>
      <p:pic>
        <p:nvPicPr>
          <p:cNvPr id="5" name="Afbeelding 4">
            <a:extLst>
              <a:ext uri="{FF2B5EF4-FFF2-40B4-BE49-F238E27FC236}">
                <a16:creationId xmlns:a16="http://schemas.microsoft.com/office/drawing/2014/main" id="{1796666F-DCF0-4C67-890B-629C5D6B5FD5}"/>
              </a:ext>
            </a:extLst>
          </p:cNvPr>
          <p:cNvPicPr>
            <a:picLocks noChangeAspect="1"/>
          </p:cNvPicPr>
          <p:nvPr/>
        </p:nvPicPr>
        <p:blipFill>
          <a:blip r:embed="rId5"/>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110700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EE07A757-97EC-45DE-8AC2-27A0238F5553}"/>
              </a:ext>
            </a:extLst>
          </p:cNvPr>
          <p:cNvSpPr>
            <a:spLocks noGrp="1" noChangeArrowheads="1"/>
          </p:cNvSpPr>
          <p:nvPr>
            <p:ph type="title"/>
          </p:nvPr>
        </p:nvSpPr>
        <p:spPr/>
        <p:txBody>
          <a:bodyPr/>
          <a:lstStyle/>
          <a:p>
            <a:r>
              <a:rPr lang="nl-NL" altLang="nl-NL" dirty="0"/>
              <a:t>Uitwerking Kruidvat </a:t>
            </a:r>
          </a:p>
        </p:txBody>
      </p:sp>
      <p:pic>
        <p:nvPicPr>
          <p:cNvPr id="30723" name="Tijdelijke aanduiding voor inhoud 3">
            <a:extLst>
              <a:ext uri="{FF2B5EF4-FFF2-40B4-BE49-F238E27FC236}">
                <a16:creationId xmlns:a16="http://schemas.microsoft.com/office/drawing/2014/main" id="{836B67CB-6250-43EF-AF61-5835CBEDC2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87450" y="1089025"/>
            <a:ext cx="7777163" cy="5183188"/>
          </a:xfrm>
        </p:spPr>
      </p:pic>
      <p:pic>
        <p:nvPicPr>
          <p:cNvPr id="4" name="Afbeelding 3">
            <a:extLst>
              <a:ext uri="{FF2B5EF4-FFF2-40B4-BE49-F238E27FC236}">
                <a16:creationId xmlns:a16="http://schemas.microsoft.com/office/drawing/2014/main" id="{419124AB-1862-4A2C-A64A-4F53A71651B7}"/>
              </a:ext>
            </a:extLst>
          </p:cNvPr>
          <p:cNvPicPr>
            <a:picLocks noChangeAspect="1"/>
          </p:cNvPicPr>
          <p:nvPr/>
        </p:nvPicPr>
        <p:blipFill>
          <a:blip r:embed="rId4"/>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2273221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042D0E10-6D7B-4A00-A28D-77D7C535EA22}"/>
              </a:ext>
            </a:extLst>
          </p:cNvPr>
          <p:cNvSpPr>
            <a:spLocks noGrp="1" noChangeArrowheads="1"/>
          </p:cNvSpPr>
          <p:nvPr>
            <p:ph type="title"/>
          </p:nvPr>
        </p:nvSpPr>
        <p:spPr/>
        <p:txBody>
          <a:bodyPr/>
          <a:lstStyle/>
          <a:p>
            <a:r>
              <a:rPr lang="nl-NL" altLang="nl-NL"/>
              <a:t>Bijhouden activiteiten</a:t>
            </a:r>
          </a:p>
        </p:txBody>
      </p:sp>
      <p:pic>
        <p:nvPicPr>
          <p:cNvPr id="33795" name="Tijdelijke aanduiding voor inhoud 4">
            <a:extLst>
              <a:ext uri="{FF2B5EF4-FFF2-40B4-BE49-F238E27FC236}">
                <a16:creationId xmlns:a16="http://schemas.microsoft.com/office/drawing/2014/main" id="{B08F74E4-8934-4DD8-B9EA-A9BDAAAD096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87450" y="1089025"/>
            <a:ext cx="7777163" cy="5183188"/>
          </a:xfrm>
        </p:spPr>
      </p:pic>
      <p:pic>
        <p:nvPicPr>
          <p:cNvPr id="4" name="Afbeelding 3">
            <a:extLst>
              <a:ext uri="{FF2B5EF4-FFF2-40B4-BE49-F238E27FC236}">
                <a16:creationId xmlns:a16="http://schemas.microsoft.com/office/drawing/2014/main" id="{8C09BAE0-9DF1-4DC3-B978-BE8330723290}"/>
              </a:ext>
            </a:extLst>
          </p:cNvPr>
          <p:cNvPicPr>
            <a:picLocks noChangeAspect="1"/>
          </p:cNvPicPr>
          <p:nvPr/>
        </p:nvPicPr>
        <p:blipFill>
          <a:blip r:embed="rId3"/>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4173880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539552" y="526763"/>
            <a:ext cx="7560840" cy="5930877"/>
          </a:xfrm>
          <a:prstGeom prst="rect">
            <a:avLst/>
          </a:prstGeom>
        </p:spPr>
      </p:pic>
      <p:sp>
        <p:nvSpPr>
          <p:cNvPr id="3" name="Tekstvak 2"/>
          <p:cNvSpPr txBox="1"/>
          <p:nvPr/>
        </p:nvSpPr>
        <p:spPr>
          <a:xfrm>
            <a:off x="323528" y="260648"/>
            <a:ext cx="5760640" cy="646331"/>
          </a:xfrm>
          <a:prstGeom prst="rect">
            <a:avLst/>
          </a:prstGeom>
          <a:noFill/>
        </p:spPr>
        <p:txBody>
          <a:bodyPr wrap="square" rtlCol="0">
            <a:spAutoFit/>
          </a:bodyPr>
          <a:lstStyle/>
          <a:p>
            <a:r>
              <a:rPr lang="nl-NL" sz="3600" dirty="0"/>
              <a:t>Wie zijn wij?</a:t>
            </a:r>
          </a:p>
        </p:txBody>
      </p:sp>
    </p:spTree>
    <p:extLst>
      <p:ext uri="{BB962C8B-B14F-4D97-AF65-F5344CB8AC3E}">
        <p14:creationId xmlns:p14="http://schemas.microsoft.com/office/powerpoint/2010/main" val="1223186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Aanleiding</a:t>
            </a:r>
          </a:p>
        </p:txBody>
      </p:sp>
      <p:sp>
        <p:nvSpPr>
          <p:cNvPr id="3" name="Tijdelijke aanduiding voor inhoud 2"/>
          <p:cNvSpPr>
            <a:spLocks noGrp="1"/>
          </p:cNvSpPr>
          <p:nvPr>
            <p:ph idx="1"/>
          </p:nvPr>
        </p:nvSpPr>
        <p:spPr/>
        <p:txBody>
          <a:bodyPr>
            <a:normAutofit fontScale="77500" lnSpcReduction="20000"/>
          </a:bodyPr>
          <a:lstStyle/>
          <a:p>
            <a:r>
              <a:rPr lang="nl-NL" dirty="0"/>
              <a:t>Juni 2015: PCC onder verscherpt financieel toezicht van inspectie OCW.</a:t>
            </a:r>
          </a:p>
          <a:p>
            <a:r>
              <a:rPr lang="nl-NL" dirty="0"/>
              <a:t>Oktober 2015 ‘Programma financieel Gezond’ voor PCC onder leiding van </a:t>
            </a:r>
            <a:r>
              <a:rPr lang="nl-NL" dirty="0" smtClean="0"/>
              <a:t>CvB en directie</a:t>
            </a:r>
          </a:p>
          <a:p>
            <a:pPr marL="0" indent="0">
              <a:buNone/>
            </a:pPr>
            <a:endParaRPr lang="nl-NL" dirty="0"/>
          </a:p>
          <a:p>
            <a:pPr marL="0" indent="0">
              <a:buNone/>
            </a:pPr>
            <a:r>
              <a:rPr lang="nl-NL" dirty="0" smtClean="0"/>
              <a:t>Verbeterpunten:</a:t>
            </a:r>
            <a:endParaRPr lang="nl-NL" dirty="0"/>
          </a:p>
          <a:p>
            <a:r>
              <a:rPr lang="nl-NL" dirty="0" smtClean="0"/>
              <a:t>Versterken sturing op bedrijfsvoering: centraal en decentraal</a:t>
            </a:r>
            <a:endParaRPr lang="nl-NL" dirty="0"/>
          </a:p>
          <a:p>
            <a:r>
              <a:rPr lang="nl-NL" dirty="0" smtClean="0"/>
              <a:t>Versterken ondersteuning via het servicebureau</a:t>
            </a:r>
            <a:endParaRPr lang="nl-NL" dirty="0"/>
          </a:p>
          <a:p>
            <a:r>
              <a:rPr lang="nl-NL" dirty="0"/>
              <a:t>Invoeren uniforme systematiek kwaliteitszorg door middel van A3 </a:t>
            </a:r>
            <a:r>
              <a:rPr lang="nl-NL" dirty="0" smtClean="0"/>
              <a:t>methodiek</a:t>
            </a:r>
          </a:p>
          <a:p>
            <a:r>
              <a:rPr lang="nl-NL" dirty="0"/>
              <a:t>Ontwikkelen gevoel </a:t>
            </a:r>
            <a:r>
              <a:rPr lang="nl-NL" dirty="0" smtClean="0"/>
              <a:t>voor </a:t>
            </a:r>
            <a:r>
              <a:rPr lang="nl-NL" dirty="0"/>
              <a:t>resultaatgericht werken</a:t>
            </a:r>
          </a:p>
          <a:p>
            <a:endParaRPr lang="nl-NL" dirty="0" smtClean="0"/>
          </a:p>
          <a:p>
            <a:pPr marL="0" indent="0">
              <a:buNone/>
            </a:pPr>
            <a:endParaRPr lang="nl-NL" dirty="0" smtClean="0"/>
          </a:p>
          <a:p>
            <a:pPr marL="0" indent="0">
              <a:buNone/>
            </a:pP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1013973" cy="1056990"/>
          </a:xfrm>
          <a:prstGeom prst="rect">
            <a:avLst/>
          </a:prstGeom>
        </p:spPr>
      </p:pic>
    </p:spTree>
    <p:extLst>
      <p:ext uri="{BB962C8B-B14F-4D97-AF65-F5344CB8AC3E}">
        <p14:creationId xmlns:p14="http://schemas.microsoft.com/office/powerpoint/2010/main" val="1701993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A3 methodiek?</a:t>
            </a:r>
            <a:endParaRPr lang="nl-NL" dirty="0"/>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dirty="0"/>
              <a:t>De </a:t>
            </a:r>
            <a:r>
              <a:rPr lang="nl-NL" dirty="0" smtClean="0"/>
              <a:t>A3 methodiek </a:t>
            </a:r>
            <a:r>
              <a:rPr lang="nl-NL" dirty="0"/>
              <a:t>biedt een </a:t>
            </a:r>
            <a:r>
              <a:rPr lang="nl-NL" dirty="0">
                <a:solidFill>
                  <a:srgbClr val="FF0000"/>
                </a:solidFill>
              </a:rPr>
              <a:t>concrete </a:t>
            </a:r>
            <a:r>
              <a:rPr lang="nl-NL" dirty="0"/>
              <a:t>werkwijze voor het </a:t>
            </a:r>
            <a:r>
              <a:rPr lang="nl-NL" dirty="0">
                <a:solidFill>
                  <a:srgbClr val="FF0000"/>
                </a:solidFill>
              </a:rPr>
              <a:t>gezamenlijk </a:t>
            </a:r>
            <a:r>
              <a:rPr lang="nl-NL" dirty="0"/>
              <a:t>creëren, realiseren en monitoren van het </a:t>
            </a:r>
            <a:r>
              <a:rPr lang="nl-NL" dirty="0" smtClean="0"/>
              <a:t>jaarplan: zowel centraal en decentraal</a:t>
            </a:r>
            <a:endParaRPr lang="nl-NL" dirty="0"/>
          </a:p>
          <a:p>
            <a:pPr marL="0" indent="0"/>
            <a:endParaRPr lang="nl-NL" dirty="0"/>
          </a:p>
          <a:p>
            <a:pPr marL="0" indent="0">
              <a:buNone/>
            </a:pPr>
            <a:r>
              <a:rPr lang="nl-NL" b="1" dirty="0" smtClean="0"/>
              <a:t>Kenmerken </a:t>
            </a:r>
            <a:r>
              <a:rPr lang="nl-NL" b="1" dirty="0"/>
              <a:t>A3 jaarplan:</a:t>
            </a:r>
          </a:p>
          <a:p>
            <a:pPr>
              <a:buFontTx/>
              <a:buChar char="•"/>
            </a:pPr>
            <a:r>
              <a:rPr lang="nl-NL" dirty="0" smtClean="0"/>
              <a:t>Het A3-format</a:t>
            </a:r>
            <a:r>
              <a:rPr lang="nl-NL" dirty="0"/>
              <a:t>, </a:t>
            </a:r>
            <a:r>
              <a:rPr lang="nl-NL" dirty="0" smtClean="0"/>
              <a:t>dat dwingt </a:t>
            </a:r>
            <a:r>
              <a:rPr lang="nl-NL" dirty="0"/>
              <a:t>om stil te staan bij de dingen die er echt toe </a:t>
            </a:r>
            <a:r>
              <a:rPr lang="nl-NL" dirty="0" smtClean="0"/>
              <a:t>doen: dikke </a:t>
            </a:r>
            <a:r>
              <a:rPr lang="nl-NL" dirty="0"/>
              <a:t>jaarplannen behoren tot het verleden. </a:t>
            </a:r>
          </a:p>
          <a:p>
            <a:pPr>
              <a:buFontTx/>
              <a:buChar char="•"/>
            </a:pPr>
            <a:r>
              <a:rPr lang="nl-NL" dirty="0"/>
              <a:t>Het A3 jaarplan </a:t>
            </a:r>
            <a:r>
              <a:rPr lang="nl-NL" dirty="0" smtClean="0"/>
              <a:t>geeft </a:t>
            </a:r>
            <a:r>
              <a:rPr lang="nl-NL" dirty="0"/>
              <a:t>in één overzicht weer wat de bedoeling is: van abstract tot concreet en van visie tot actie. </a:t>
            </a:r>
          </a:p>
          <a:p>
            <a:pPr>
              <a:buFontTx/>
              <a:buChar char="•"/>
            </a:pPr>
            <a:r>
              <a:rPr lang="nl-NL" dirty="0" smtClean="0"/>
              <a:t>Het </a:t>
            </a:r>
            <a:r>
              <a:rPr lang="nl-NL" dirty="0"/>
              <a:t>A3 jaarplan </a:t>
            </a:r>
            <a:r>
              <a:rPr lang="nl-NL" dirty="0" smtClean="0"/>
              <a:t>geeft meer </a:t>
            </a:r>
            <a:r>
              <a:rPr lang="nl-NL" dirty="0">
                <a:solidFill>
                  <a:srgbClr val="FF0000"/>
                </a:solidFill>
              </a:rPr>
              <a:t>focus </a:t>
            </a:r>
            <a:r>
              <a:rPr lang="nl-NL" dirty="0"/>
              <a:t>en leidt tot meer </a:t>
            </a:r>
            <a:r>
              <a:rPr lang="nl-NL" dirty="0">
                <a:solidFill>
                  <a:srgbClr val="FF0000"/>
                </a:solidFill>
              </a:rPr>
              <a:t>sturing</a:t>
            </a:r>
            <a:r>
              <a:rPr lang="nl-NL" dirty="0"/>
              <a:t> en minder papier. </a:t>
            </a:r>
            <a:endParaRPr lang="nl-NL" dirty="0" smtClean="0"/>
          </a:p>
          <a:p>
            <a:pPr>
              <a:buFontTx/>
              <a:buChar char="•"/>
            </a:pPr>
            <a:endParaRPr lang="nl-NL" dirty="0" smtClean="0"/>
          </a:p>
          <a:p>
            <a:pPr marL="0" indent="0">
              <a:buNone/>
            </a:pPr>
            <a:r>
              <a:rPr lang="nl-NL" b="1" dirty="0" smtClean="0"/>
              <a:t>Bedenk wel: </a:t>
            </a:r>
            <a:endParaRPr lang="nl-NL" dirty="0" smtClean="0"/>
          </a:p>
          <a:p>
            <a:pPr>
              <a:buFontTx/>
              <a:buChar char="•"/>
            </a:pPr>
            <a:r>
              <a:rPr lang="nl-NL" dirty="0"/>
              <a:t>A3 methodiek is een middel, het is geen doel op zich</a:t>
            </a:r>
            <a:r>
              <a:rPr lang="nl-NL" dirty="0" smtClean="0"/>
              <a:t>! Het geeft richting en houvast om je plannen te structureren, het (management) gesprek erover is belangrijker!</a:t>
            </a:r>
            <a:endParaRPr lang="nl-NL" dirty="0"/>
          </a:p>
          <a:p>
            <a:pPr>
              <a:buFontTx/>
              <a:buChar char="•"/>
            </a:pPr>
            <a:endParaRPr lang="nl-NL" dirty="0" smtClean="0"/>
          </a:p>
          <a:p>
            <a:pPr>
              <a:buFontTx/>
              <a:buChar char="•"/>
            </a:pPr>
            <a:endParaRPr lang="nl-NL" dirty="0"/>
          </a:p>
        </p:txBody>
      </p:sp>
      <p:pic>
        <p:nvPicPr>
          <p:cNvPr id="4" name="Afbeelding 3">
            <a:extLst>
              <a:ext uri="{FF2B5EF4-FFF2-40B4-BE49-F238E27FC236}">
                <a16:creationId xmlns:a16="http://schemas.microsoft.com/office/drawing/2014/main" id="{71112957-FB5F-4DD8-8E99-B4779D9A552C}"/>
              </a:ext>
            </a:extLst>
          </p:cNvPr>
          <p:cNvPicPr>
            <a:picLocks noChangeAspect="1"/>
          </p:cNvPicPr>
          <p:nvPr/>
        </p:nvPicPr>
        <p:blipFill>
          <a:blip r:embed="rId2"/>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362606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Oval 8"/>
          <p:cNvSpPr>
            <a:spLocks noChangeArrowheads="1"/>
          </p:cNvSpPr>
          <p:nvPr/>
        </p:nvSpPr>
        <p:spPr bwMode="auto">
          <a:xfrm>
            <a:off x="5364163" y="4868863"/>
            <a:ext cx="1728787" cy="1584325"/>
          </a:xfrm>
          <a:prstGeom prst="ellipse">
            <a:avLst/>
          </a:prstGeom>
          <a:noFill/>
          <a:ln w="9525">
            <a:solidFill>
              <a:srgbClr val="FF0000"/>
            </a:solidFill>
            <a:round/>
            <a:headEnd/>
            <a:tailEnd/>
          </a:ln>
        </p:spPr>
        <p:txBody>
          <a:bodyPr wrap="none" anchor="ctr"/>
          <a:lstStyle/>
          <a:p>
            <a:pPr algn="ctr"/>
            <a:r>
              <a:rPr lang="nl-NL" altLang="nl-NL" sz="1800">
                <a:solidFill>
                  <a:srgbClr val="FF0000"/>
                </a:solidFill>
              </a:rPr>
              <a:t>Commitment</a:t>
            </a:r>
          </a:p>
          <a:p>
            <a:pPr algn="ctr"/>
            <a:endParaRPr lang="nl-NL" altLang="nl-NL" sz="1800">
              <a:solidFill>
                <a:srgbClr val="FF0000"/>
              </a:solidFill>
            </a:endParaRPr>
          </a:p>
          <a:p>
            <a:pPr algn="ctr"/>
            <a:endParaRPr lang="nl-NL" altLang="nl-NL" sz="1800">
              <a:solidFill>
                <a:srgbClr val="FF0000"/>
              </a:solidFill>
            </a:endParaRPr>
          </a:p>
        </p:txBody>
      </p:sp>
      <p:sp>
        <p:nvSpPr>
          <p:cNvPr id="16386" name="Rectangle 2"/>
          <p:cNvSpPr>
            <a:spLocks noGrp="1" noChangeArrowheads="1"/>
          </p:cNvSpPr>
          <p:nvPr>
            <p:ph type="title"/>
          </p:nvPr>
        </p:nvSpPr>
        <p:spPr/>
        <p:txBody>
          <a:bodyPr>
            <a:normAutofit/>
          </a:bodyPr>
          <a:lstStyle/>
          <a:p>
            <a:pPr eaLnBrk="1" hangingPunct="1"/>
            <a:r>
              <a:rPr lang="nl-NL" altLang="nl-NL" dirty="0"/>
              <a:t>A3 </a:t>
            </a:r>
            <a:r>
              <a:rPr lang="nl-NL" altLang="nl-NL" dirty="0" smtClean="0"/>
              <a:t>methodiek</a:t>
            </a:r>
            <a:r>
              <a:rPr lang="nl-NL" altLang="nl-NL" dirty="0"/>
              <a:t/>
            </a:r>
            <a:br>
              <a:rPr lang="nl-NL" altLang="nl-NL" dirty="0"/>
            </a:br>
            <a:r>
              <a:rPr lang="nl-NL" altLang="nl-NL" sz="2000" b="0" i="1" dirty="0"/>
              <a:t>2)</a:t>
            </a:r>
          </a:p>
        </p:txBody>
      </p:sp>
      <p:pic>
        <p:nvPicPr>
          <p:cNvPr id="16387" name="Picture 4" descr="tno10443"/>
          <p:cNvPicPr>
            <a:picLocks noChangeAspect="1" noChangeArrowheads="1"/>
          </p:cNvPicPr>
          <p:nvPr/>
        </p:nvPicPr>
        <p:blipFill>
          <a:blip r:embed="rId3"/>
          <a:srcRect t="30632" r="2487" b="34026"/>
          <a:stretch>
            <a:fillRect/>
          </a:stretch>
        </p:blipFill>
        <p:spPr bwMode="auto">
          <a:xfrm>
            <a:off x="2700338" y="5445125"/>
            <a:ext cx="1150937" cy="768350"/>
          </a:xfrm>
          <a:prstGeom prst="rect">
            <a:avLst/>
          </a:prstGeom>
          <a:noFill/>
          <a:ln w="9525">
            <a:noFill/>
            <a:miter lim="800000"/>
            <a:headEnd/>
            <a:tailEnd/>
          </a:ln>
        </p:spPr>
      </p:pic>
      <p:sp>
        <p:nvSpPr>
          <p:cNvPr id="16388" name="Oval 5"/>
          <p:cNvSpPr>
            <a:spLocks noChangeArrowheads="1"/>
          </p:cNvSpPr>
          <p:nvPr/>
        </p:nvSpPr>
        <p:spPr bwMode="auto">
          <a:xfrm>
            <a:off x="1692275" y="2492375"/>
            <a:ext cx="1655763" cy="1584325"/>
          </a:xfrm>
          <a:prstGeom prst="ellipse">
            <a:avLst/>
          </a:prstGeom>
          <a:solidFill>
            <a:schemeClr val="bg1"/>
          </a:solidFill>
          <a:ln w="9525">
            <a:solidFill>
              <a:srgbClr val="FF0000"/>
            </a:solidFill>
            <a:round/>
            <a:headEnd/>
            <a:tailEnd/>
          </a:ln>
        </p:spPr>
        <p:txBody>
          <a:bodyPr wrap="none" anchor="ctr"/>
          <a:lstStyle/>
          <a:p>
            <a:pPr algn="ctr"/>
            <a:r>
              <a:rPr lang="nl-NL" altLang="nl-NL" sz="1800" dirty="0">
                <a:solidFill>
                  <a:srgbClr val="FF0000"/>
                </a:solidFill>
              </a:rPr>
              <a:t>Consistentie</a:t>
            </a:r>
          </a:p>
          <a:p>
            <a:pPr algn="ctr"/>
            <a:endParaRPr lang="nl-NL" altLang="nl-NL" sz="1800" dirty="0">
              <a:solidFill>
                <a:srgbClr val="FF0000"/>
              </a:solidFill>
            </a:endParaRPr>
          </a:p>
          <a:p>
            <a:pPr algn="ctr"/>
            <a:endParaRPr lang="nl-NL" altLang="nl-NL" sz="1800" dirty="0">
              <a:solidFill>
                <a:srgbClr val="FF0000"/>
              </a:solidFill>
            </a:endParaRPr>
          </a:p>
        </p:txBody>
      </p:sp>
      <p:sp>
        <p:nvSpPr>
          <p:cNvPr id="16389" name="Oval 6"/>
          <p:cNvSpPr>
            <a:spLocks noChangeArrowheads="1"/>
          </p:cNvSpPr>
          <p:nvPr/>
        </p:nvSpPr>
        <p:spPr bwMode="auto">
          <a:xfrm>
            <a:off x="4141870" y="1043028"/>
            <a:ext cx="1655763" cy="1584325"/>
          </a:xfrm>
          <a:prstGeom prst="ellipse">
            <a:avLst/>
          </a:prstGeom>
          <a:solidFill>
            <a:schemeClr val="bg1"/>
          </a:solidFill>
          <a:ln w="9525">
            <a:solidFill>
              <a:srgbClr val="FF0000"/>
            </a:solidFill>
            <a:round/>
            <a:headEnd/>
            <a:tailEnd/>
          </a:ln>
        </p:spPr>
        <p:txBody>
          <a:bodyPr wrap="none" anchor="ctr"/>
          <a:lstStyle/>
          <a:p>
            <a:pPr algn="ctr"/>
            <a:r>
              <a:rPr lang="nl-NL" altLang="nl-NL" sz="1800">
                <a:solidFill>
                  <a:srgbClr val="FF0000"/>
                </a:solidFill>
              </a:rPr>
              <a:t>Richting</a:t>
            </a:r>
          </a:p>
          <a:p>
            <a:pPr algn="ctr"/>
            <a:endParaRPr lang="nl-NL" altLang="nl-NL" sz="1800">
              <a:solidFill>
                <a:srgbClr val="FF0000"/>
              </a:solidFill>
            </a:endParaRPr>
          </a:p>
          <a:p>
            <a:pPr algn="ctr"/>
            <a:endParaRPr lang="nl-NL" altLang="nl-NL" sz="1800"/>
          </a:p>
        </p:txBody>
      </p:sp>
      <p:sp>
        <p:nvSpPr>
          <p:cNvPr id="16390" name="Oval 7"/>
          <p:cNvSpPr>
            <a:spLocks noChangeArrowheads="1"/>
          </p:cNvSpPr>
          <p:nvPr/>
        </p:nvSpPr>
        <p:spPr bwMode="auto">
          <a:xfrm>
            <a:off x="2339975" y="4797425"/>
            <a:ext cx="1800225" cy="1655763"/>
          </a:xfrm>
          <a:prstGeom prst="ellipse">
            <a:avLst/>
          </a:prstGeom>
          <a:noFill/>
          <a:ln w="9525">
            <a:solidFill>
              <a:srgbClr val="FF0000"/>
            </a:solidFill>
            <a:round/>
            <a:headEnd/>
            <a:tailEnd/>
          </a:ln>
        </p:spPr>
        <p:txBody>
          <a:bodyPr wrap="none" anchor="ctr"/>
          <a:lstStyle/>
          <a:p>
            <a:pPr algn="ctr"/>
            <a:r>
              <a:rPr lang="nl-NL" altLang="nl-NL" sz="1800">
                <a:solidFill>
                  <a:srgbClr val="FF0000"/>
                </a:solidFill>
              </a:rPr>
              <a:t>Feedback</a:t>
            </a:r>
          </a:p>
          <a:p>
            <a:pPr algn="ctr"/>
            <a:endParaRPr lang="nl-NL" altLang="nl-NL" sz="1800">
              <a:solidFill>
                <a:srgbClr val="FF0000"/>
              </a:solidFill>
            </a:endParaRPr>
          </a:p>
          <a:p>
            <a:pPr algn="ctr"/>
            <a:endParaRPr lang="nl-NL" altLang="nl-NL" sz="1800">
              <a:solidFill>
                <a:srgbClr val="FF0000"/>
              </a:solidFill>
            </a:endParaRPr>
          </a:p>
        </p:txBody>
      </p:sp>
      <p:sp>
        <p:nvSpPr>
          <p:cNvPr id="16391" name="Oval 9"/>
          <p:cNvSpPr>
            <a:spLocks noChangeArrowheads="1"/>
          </p:cNvSpPr>
          <p:nvPr/>
        </p:nvSpPr>
        <p:spPr bwMode="auto">
          <a:xfrm>
            <a:off x="6516688" y="2492375"/>
            <a:ext cx="1655762" cy="1584325"/>
          </a:xfrm>
          <a:prstGeom prst="ellipse">
            <a:avLst/>
          </a:prstGeom>
          <a:noFill/>
          <a:ln w="9525">
            <a:solidFill>
              <a:srgbClr val="FF0000"/>
            </a:solidFill>
            <a:round/>
            <a:headEnd/>
            <a:tailEnd/>
          </a:ln>
        </p:spPr>
        <p:txBody>
          <a:bodyPr wrap="none" anchor="ctr"/>
          <a:lstStyle/>
          <a:p>
            <a:pPr algn="ctr"/>
            <a:r>
              <a:rPr lang="nl-NL" altLang="nl-NL" sz="1800">
                <a:solidFill>
                  <a:srgbClr val="FF0000"/>
                </a:solidFill>
              </a:rPr>
              <a:t>Samenhang</a:t>
            </a:r>
          </a:p>
          <a:p>
            <a:pPr algn="ctr"/>
            <a:endParaRPr lang="nl-NL" altLang="nl-NL" sz="1800"/>
          </a:p>
          <a:p>
            <a:pPr algn="ctr"/>
            <a:endParaRPr lang="nl-NL" altLang="nl-NL" sz="1800"/>
          </a:p>
        </p:txBody>
      </p:sp>
      <p:pic>
        <p:nvPicPr>
          <p:cNvPr id="16392" name="Picture 10" descr="tno10441"/>
          <p:cNvPicPr>
            <a:picLocks noChangeAspect="1" noChangeArrowheads="1"/>
          </p:cNvPicPr>
          <p:nvPr/>
        </p:nvPicPr>
        <p:blipFill>
          <a:blip r:embed="rId4"/>
          <a:srcRect l="3296" t="35071" r="2370" b="35251"/>
          <a:stretch>
            <a:fillRect/>
          </a:stretch>
        </p:blipFill>
        <p:spPr bwMode="auto">
          <a:xfrm>
            <a:off x="4422464" y="1701240"/>
            <a:ext cx="1152525" cy="517525"/>
          </a:xfrm>
          <a:prstGeom prst="rect">
            <a:avLst/>
          </a:prstGeom>
          <a:noFill/>
          <a:ln w="9525">
            <a:noFill/>
            <a:miter lim="800000"/>
            <a:headEnd/>
            <a:tailEnd/>
          </a:ln>
        </p:spPr>
      </p:pic>
      <p:pic>
        <p:nvPicPr>
          <p:cNvPr id="16393" name="Picture 11" descr="tno10481"/>
          <p:cNvPicPr>
            <a:picLocks noChangeAspect="1" noChangeArrowheads="1"/>
          </p:cNvPicPr>
          <p:nvPr/>
        </p:nvPicPr>
        <p:blipFill>
          <a:blip r:embed="rId5"/>
          <a:srcRect t="43933" r="3317" b="27774"/>
          <a:stretch>
            <a:fillRect/>
          </a:stretch>
        </p:blipFill>
        <p:spPr bwMode="auto">
          <a:xfrm>
            <a:off x="1908175" y="3213100"/>
            <a:ext cx="1223963" cy="506413"/>
          </a:xfrm>
          <a:prstGeom prst="rect">
            <a:avLst/>
          </a:prstGeom>
          <a:noFill/>
          <a:ln w="9525">
            <a:noFill/>
            <a:miter lim="800000"/>
            <a:headEnd/>
            <a:tailEnd/>
          </a:ln>
        </p:spPr>
      </p:pic>
      <p:pic>
        <p:nvPicPr>
          <p:cNvPr id="16394" name="Picture 12" descr="tno10442"/>
          <p:cNvPicPr>
            <a:picLocks noChangeAspect="1" noChangeArrowheads="1"/>
          </p:cNvPicPr>
          <p:nvPr/>
        </p:nvPicPr>
        <p:blipFill>
          <a:blip r:embed="rId6"/>
          <a:srcRect t="34114" b="34459"/>
          <a:stretch>
            <a:fillRect/>
          </a:stretch>
        </p:blipFill>
        <p:spPr bwMode="auto">
          <a:xfrm>
            <a:off x="6732588" y="3155950"/>
            <a:ext cx="1296987" cy="574675"/>
          </a:xfrm>
          <a:prstGeom prst="rect">
            <a:avLst/>
          </a:prstGeom>
          <a:noFill/>
          <a:ln w="9525">
            <a:noFill/>
            <a:miter lim="800000"/>
            <a:headEnd/>
            <a:tailEnd/>
          </a:ln>
        </p:spPr>
      </p:pic>
      <p:sp>
        <p:nvSpPr>
          <p:cNvPr id="16395" name="AutoShape 13"/>
          <p:cNvSpPr>
            <a:spLocks noChangeArrowheads="1"/>
          </p:cNvSpPr>
          <p:nvPr/>
        </p:nvSpPr>
        <p:spPr bwMode="auto">
          <a:xfrm>
            <a:off x="4851947" y="2669270"/>
            <a:ext cx="217488" cy="574675"/>
          </a:xfrm>
          <a:prstGeom prst="upDownArrow">
            <a:avLst>
              <a:gd name="adj1" fmla="val 50000"/>
              <a:gd name="adj2" fmla="val 52847"/>
            </a:avLst>
          </a:prstGeom>
          <a:solidFill>
            <a:srgbClr val="013366"/>
          </a:solidFill>
          <a:ln w="9525" algn="ctr">
            <a:solidFill>
              <a:srgbClr val="013366"/>
            </a:solidFill>
            <a:miter lim="800000"/>
            <a:headEnd/>
            <a:tailEnd/>
          </a:ln>
        </p:spPr>
        <p:txBody>
          <a:bodyPr wrap="none" anchor="ctr"/>
          <a:lstStyle/>
          <a:p>
            <a:pPr algn="ctr"/>
            <a:endParaRPr lang="nl-NL" altLang="nl-NL" sz="1800">
              <a:solidFill>
                <a:srgbClr val="FF0000"/>
              </a:solidFill>
            </a:endParaRPr>
          </a:p>
        </p:txBody>
      </p:sp>
      <p:sp>
        <p:nvSpPr>
          <p:cNvPr id="16396" name="AutoShape 14"/>
          <p:cNvSpPr>
            <a:spLocks noChangeArrowheads="1"/>
          </p:cNvSpPr>
          <p:nvPr/>
        </p:nvSpPr>
        <p:spPr bwMode="auto">
          <a:xfrm rot="6127417">
            <a:off x="3599657" y="3321844"/>
            <a:ext cx="217487" cy="574675"/>
          </a:xfrm>
          <a:prstGeom prst="upDownArrow">
            <a:avLst>
              <a:gd name="adj1" fmla="val 50000"/>
              <a:gd name="adj2" fmla="val 52847"/>
            </a:avLst>
          </a:prstGeom>
          <a:solidFill>
            <a:srgbClr val="013366"/>
          </a:solidFill>
          <a:ln w="9525">
            <a:solidFill>
              <a:srgbClr val="013366"/>
            </a:solidFill>
            <a:miter lim="800000"/>
            <a:headEnd/>
            <a:tailEnd/>
          </a:ln>
        </p:spPr>
        <p:txBody>
          <a:bodyPr rot="10800000" vert="eaVert" wrap="none" anchor="ctr"/>
          <a:lstStyle/>
          <a:p>
            <a:pPr algn="ctr"/>
            <a:endParaRPr lang="nl-NL" altLang="nl-NL" sz="1800">
              <a:solidFill>
                <a:srgbClr val="FF0000"/>
              </a:solidFill>
            </a:endParaRPr>
          </a:p>
        </p:txBody>
      </p:sp>
      <p:sp>
        <p:nvSpPr>
          <p:cNvPr id="16397" name="AutoShape 15"/>
          <p:cNvSpPr>
            <a:spLocks noChangeArrowheads="1"/>
          </p:cNvSpPr>
          <p:nvPr/>
        </p:nvSpPr>
        <p:spPr bwMode="auto">
          <a:xfrm rot="2193202">
            <a:off x="4067175" y="4294188"/>
            <a:ext cx="217488" cy="574675"/>
          </a:xfrm>
          <a:prstGeom prst="upDownArrow">
            <a:avLst>
              <a:gd name="adj1" fmla="val 50000"/>
              <a:gd name="adj2" fmla="val 52847"/>
            </a:avLst>
          </a:prstGeom>
          <a:solidFill>
            <a:srgbClr val="013366"/>
          </a:solidFill>
          <a:ln w="9525" algn="ctr">
            <a:solidFill>
              <a:srgbClr val="013366"/>
            </a:solidFill>
            <a:miter lim="800000"/>
            <a:headEnd/>
            <a:tailEnd/>
          </a:ln>
        </p:spPr>
        <p:txBody>
          <a:bodyPr wrap="none" anchor="ctr"/>
          <a:lstStyle/>
          <a:p>
            <a:pPr algn="ctr"/>
            <a:endParaRPr lang="nl-NL" altLang="nl-NL" sz="1800">
              <a:solidFill>
                <a:srgbClr val="FF0000"/>
              </a:solidFill>
            </a:endParaRPr>
          </a:p>
        </p:txBody>
      </p:sp>
      <p:sp>
        <p:nvSpPr>
          <p:cNvPr id="16398" name="AutoShape 16"/>
          <p:cNvSpPr>
            <a:spLocks noChangeArrowheads="1"/>
          </p:cNvSpPr>
          <p:nvPr/>
        </p:nvSpPr>
        <p:spPr bwMode="auto">
          <a:xfrm rot="5075255">
            <a:off x="5976144" y="3321844"/>
            <a:ext cx="217487" cy="574675"/>
          </a:xfrm>
          <a:prstGeom prst="upDownArrow">
            <a:avLst>
              <a:gd name="adj1" fmla="val 50000"/>
              <a:gd name="adj2" fmla="val 52847"/>
            </a:avLst>
          </a:prstGeom>
          <a:solidFill>
            <a:srgbClr val="013366"/>
          </a:solidFill>
          <a:ln w="9525" algn="ctr">
            <a:solidFill>
              <a:srgbClr val="013366"/>
            </a:solidFill>
            <a:miter lim="800000"/>
            <a:headEnd/>
            <a:tailEnd/>
          </a:ln>
        </p:spPr>
        <p:txBody>
          <a:bodyPr rot="10800000" vert="eaVert" wrap="none" anchor="ctr"/>
          <a:lstStyle/>
          <a:p>
            <a:pPr algn="ctr"/>
            <a:endParaRPr lang="nl-NL" altLang="nl-NL" sz="1800">
              <a:solidFill>
                <a:srgbClr val="FF0000"/>
              </a:solidFill>
            </a:endParaRPr>
          </a:p>
        </p:txBody>
      </p:sp>
      <p:sp>
        <p:nvSpPr>
          <p:cNvPr id="16399" name="AutoShape 17"/>
          <p:cNvSpPr>
            <a:spLocks noChangeArrowheads="1"/>
          </p:cNvSpPr>
          <p:nvPr/>
        </p:nvSpPr>
        <p:spPr bwMode="auto">
          <a:xfrm rot="-1693116">
            <a:off x="5508625" y="4292600"/>
            <a:ext cx="217488" cy="574675"/>
          </a:xfrm>
          <a:prstGeom prst="upDownArrow">
            <a:avLst>
              <a:gd name="adj1" fmla="val 50000"/>
              <a:gd name="adj2" fmla="val 52847"/>
            </a:avLst>
          </a:prstGeom>
          <a:solidFill>
            <a:srgbClr val="013366"/>
          </a:solidFill>
          <a:ln w="9525" algn="ctr">
            <a:solidFill>
              <a:srgbClr val="013366"/>
            </a:solidFill>
            <a:miter lim="800000"/>
            <a:headEnd/>
            <a:tailEnd/>
          </a:ln>
        </p:spPr>
        <p:txBody>
          <a:bodyPr wrap="none" anchor="ctr"/>
          <a:lstStyle/>
          <a:p>
            <a:pPr algn="ctr"/>
            <a:endParaRPr lang="nl-NL" altLang="nl-NL" sz="1800">
              <a:solidFill>
                <a:srgbClr val="FF0000"/>
              </a:solidFill>
            </a:endParaRPr>
          </a:p>
        </p:txBody>
      </p:sp>
      <p:sp>
        <p:nvSpPr>
          <p:cNvPr id="16400" name="Oval 18"/>
          <p:cNvSpPr>
            <a:spLocks noChangeArrowheads="1"/>
          </p:cNvSpPr>
          <p:nvPr/>
        </p:nvSpPr>
        <p:spPr bwMode="auto">
          <a:xfrm>
            <a:off x="4320381" y="3327779"/>
            <a:ext cx="1223963" cy="1079500"/>
          </a:xfrm>
          <a:prstGeom prst="ellipse">
            <a:avLst/>
          </a:prstGeom>
          <a:solidFill>
            <a:srgbClr val="013366"/>
          </a:solidFill>
          <a:ln w="9525">
            <a:solidFill>
              <a:srgbClr val="013366"/>
            </a:solidFill>
            <a:round/>
            <a:headEnd/>
            <a:tailEnd/>
          </a:ln>
        </p:spPr>
        <p:txBody>
          <a:bodyPr wrap="none" anchor="ctr"/>
          <a:lstStyle/>
          <a:p>
            <a:pPr algn="ctr"/>
            <a:r>
              <a:rPr lang="nl-NL" altLang="nl-NL" sz="1200" dirty="0">
                <a:solidFill>
                  <a:schemeClr val="bg1"/>
                </a:solidFill>
              </a:rPr>
              <a:t>A3 methodiek</a:t>
            </a:r>
          </a:p>
        </p:txBody>
      </p:sp>
      <p:pic>
        <p:nvPicPr>
          <p:cNvPr id="16401" name="Picture 19" descr="tno10444"/>
          <p:cNvPicPr>
            <a:picLocks noChangeAspect="1" noChangeArrowheads="1"/>
          </p:cNvPicPr>
          <p:nvPr/>
        </p:nvPicPr>
        <p:blipFill>
          <a:blip r:embed="rId7"/>
          <a:srcRect t="26173" r="2068" b="28661"/>
          <a:stretch>
            <a:fillRect/>
          </a:stretch>
        </p:blipFill>
        <p:spPr bwMode="auto">
          <a:xfrm>
            <a:off x="5653088" y="5491163"/>
            <a:ext cx="1079500" cy="704850"/>
          </a:xfrm>
          <a:prstGeom prst="rect">
            <a:avLst/>
          </a:prstGeom>
          <a:noFill/>
          <a:ln w="9525">
            <a:noFill/>
            <a:miter lim="800000"/>
            <a:headEnd/>
            <a:tailEnd/>
          </a:ln>
        </p:spPr>
      </p:pic>
      <p:pic>
        <p:nvPicPr>
          <p:cNvPr id="19" name="Afbeelding 18">
            <a:extLst>
              <a:ext uri="{FF2B5EF4-FFF2-40B4-BE49-F238E27FC236}">
                <a16:creationId xmlns:a16="http://schemas.microsoft.com/office/drawing/2014/main" id="{620F5EA8-A6FB-4E6A-B6CD-6226E0C06F0E}"/>
              </a:ext>
            </a:extLst>
          </p:cNvPr>
          <p:cNvPicPr>
            <a:picLocks noChangeAspect="1"/>
          </p:cNvPicPr>
          <p:nvPr/>
        </p:nvPicPr>
        <p:blipFill>
          <a:blip r:embed="rId8"/>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1289434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1187450" y="1273175"/>
            <a:ext cx="7777163" cy="5035550"/>
          </a:xfrm>
        </p:spPr>
        <p:txBody>
          <a:bodyPr>
            <a:normAutofit/>
          </a:bodyPr>
          <a:lstStyle/>
          <a:p>
            <a:pPr marL="0" indent="0" eaLnBrk="1" hangingPunct="1">
              <a:lnSpc>
                <a:spcPct val="90000"/>
              </a:lnSpc>
              <a:buFont typeface="Monotype Sorts" pitchFamily="2" charset="2"/>
              <a:buNone/>
            </a:pPr>
            <a:endParaRPr lang="nl-NL" sz="2800" dirty="0">
              <a:sym typeface="Wingdings" pitchFamily="2" charset="2"/>
            </a:endParaRPr>
          </a:p>
          <a:p>
            <a:pPr marL="0" indent="0" eaLnBrk="1" hangingPunct="1">
              <a:lnSpc>
                <a:spcPct val="90000"/>
              </a:lnSpc>
              <a:buFont typeface="Monotype Sorts" pitchFamily="2" charset="2"/>
              <a:buNone/>
            </a:pPr>
            <a:r>
              <a:rPr lang="nl-NL" sz="2800" dirty="0">
                <a:sym typeface="Wingdings" pitchFamily="2" charset="2"/>
              </a:rPr>
              <a:t></a:t>
            </a:r>
            <a:r>
              <a:rPr lang="nl-NL" dirty="0">
                <a:sym typeface="Wingdings" pitchFamily="2" charset="2"/>
              </a:rPr>
              <a:t> </a:t>
            </a:r>
            <a:r>
              <a:rPr lang="nl-NL" dirty="0">
                <a:sym typeface="Monotype Sorts" pitchFamily="2" charset="2"/>
              </a:rPr>
              <a:t>A3 jaarplan - </a:t>
            </a:r>
            <a:r>
              <a:rPr lang="nl-NL" sz="1800" dirty="0">
                <a:sym typeface="Monotype Sorts" pitchFamily="2" charset="2"/>
              </a:rPr>
              <a:t>de richting, consistentie en samenhang</a:t>
            </a:r>
          </a:p>
          <a:p>
            <a:pPr marL="0" indent="0" eaLnBrk="1" hangingPunct="1">
              <a:lnSpc>
                <a:spcPct val="90000"/>
              </a:lnSpc>
              <a:buFont typeface="Monotype Sorts" pitchFamily="2" charset="2"/>
              <a:buNone/>
            </a:pPr>
            <a:endParaRPr lang="nl-NL" sz="2800" dirty="0">
              <a:sym typeface="Wingdings" pitchFamily="2" charset="2"/>
            </a:endParaRPr>
          </a:p>
          <a:p>
            <a:pPr marL="0" indent="0" eaLnBrk="1" hangingPunct="1">
              <a:lnSpc>
                <a:spcPct val="90000"/>
              </a:lnSpc>
              <a:buFont typeface="Monotype Sorts" pitchFamily="2" charset="2"/>
              <a:buNone/>
            </a:pPr>
            <a:r>
              <a:rPr lang="nl-NL" sz="2800" dirty="0">
                <a:sym typeface="Wingdings" pitchFamily="2" charset="2"/>
              </a:rPr>
              <a:t></a:t>
            </a:r>
            <a:r>
              <a:rPr lang="nl-NL" dirty="0">
                <a:sym typeface="Wingdings" pitchFamily="2" charset="2"/>
              </a:rPr>
              <a:t> </a:t>
            </a:r>
            <a:r>
              <a:rPr lang="nl-NL" dirty="0">
                <a:sym typeface="Monotype Sorts" pitchFamily="2" charset="2"/>
              </a:rPr>
              <a:t>A3 managementgesprek - </a:t>
            </a:r>
            <a:r>
              <a:rPr lang="nl-NL" sz="1800" dirty="0">
                <a:sym typeface="Monotype Sorts" pitchFamily="2" charset="2"/>
              </a:rPr>
              <a:t>de kern, de feedback</a:t>
            </a:r>
          </a:p>
          <a:p>
            <a:pPr marL="0" indent="0" eaLnBrk="1" hangingPunct="1">
              <a:lnSpc>
                <a:spcPct val="90000"/>
              </a:lnSpc>
              <a:buFont typeface="Monotype Sorts" pitchFamily="2" charset="2"/>
              <a:buNone/>
            </a:pPr>
            <a:endParaRPr lang="nl-NL" sz="2800" dirty="0">
              <a:sym typeface="Wingdings" pitchFamily="2" charset="2"/>
            </a:endParaRPr>
          </a:p>
          <a:p>
            <a:pPr marL="0" indent="0" eaLnBrk="1" hangingPunct="1">
              <a:lnSpc>
                <a:spcPct val="90000"/>
              </a:lnSpc>
              <a:buFont typeface="Monotype Sorts" pitchFamily="2" charset="2"/>
              <a:buNone/>
            </a:pPr>
            <a:r>
              <a:rPr lang="nl-NL" sz="2800" dirty="0">
                <a:sym typeface="Wingdings" pitchFamily="2" charset="2"/>
              </a:rPr>
              <a:t> </a:t>
            </a:r>
            <a:r>
              <a:rPr lang="nl-NL" dirty="0">
                <a:sym typeface="Monotype Sorts" pitchFamily="2" charset="2"/>
              </a:rPr>
              <a:t>A3 digitaal - </a:t>
            </a:r>
            <a:r>
              <a:rPr lang="nl-NL" sz="1800" dirty="0">
                <a:sym typeface="Monotype Sorts" pitchFamily="2" charset="2"/>
              </a:rPr>
              <a:t>beheersing, communicatie, prestatiemeting</a:t>
            </a:r>
          </a:p>
          <a:p>
            <a:pPr marL="0" indent="0" eaLnBrk="1" hangingPunct="1">
              <a:lnSpc>
                <a:spcPct val="90000"/>
              </a:lnSpc>
            </a:pPr>
            <a:endParaRPr lang="nl-NL" dirty="0"/>
          </a:p>
        </p:txBody>
      </p:sp>
      <p:grpSp>
        <p:nvGrpSpPr>
          <p:cNvPr id="9219" name="Group 4"/>
          <p:cNvGrpSpPr>
            <a:grpSpLocks/>
          </p:cNvGrpSpPr>
          <p:nvPr/>
        </p:nvGrpSpPr>
        <p:grpSpPr bwMode="auto">
          <a:xfrm>
            <a:off x="5652120" y="4365104"/>
            <a:ext cx="2807668" cy="1872184"/>
            <a:chOff x="1632" y="1248"/>
            <a:chExt cx="2682" cy="2286"/>
          </a:xfrm>
        </p:grpSpPr>
        <p:sp>
          <p:nvSpPr>
            <p:cNvPr id="9221" name="Gear"/>
            <p:cNvSpPr>
              <a:spLocks noEditPoints="1" noChangeArrowheads="1"/>
            </p:cNvSpPr>
            <p:nvPr/>
          </p:nvSpPr>
          <p:spPr bwMode="auto">
            <a:xfrm>
              <a:off x="3119" y="1248"/>
              <a:ext cx="1195" cy="1048"/>
            </a:xfrm>
            <a:custGeom>
              <a:avLst/>
              <a:gdLst>
                <a:gd name="T0" fmla="*/ 598 w 21600"/>
                <a:gd name="T1" fmla="*/ 0 h 21600"/>
                <a:gd name="T2" fmla="*/ 1195 w 21600"/>
                <a:gd name="T3" fmla="*/ 524 h 21600"/>
                <a:gd name="T4" fmla="*/ 598 w 21600"/>
                <a:gd name="T5" fmla="*/ 1048 h 21600"/>
                <a:gd name="T6" fmla="*/ 0 w 21600"/>
                <a:gd name="T7" fmla="*/ 524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966FF"/>
            </a:solidFill>
            <a:ln w="9525">
              <a:round/>
              <a:headEnd/>
              <a:tailEnd/>
            </a:ln>
            <a:effectLst/>
            <a:scene3d>
              <a:camera prst="legacyPerspectiveFront">
                <a:rot lat="20099998"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nl-NL"/>
            </a:p>
          </p:txBody>
        </p:sp>
        <p:sp>
          <p:nvSpPr>
            <p:cNvPr id="9222" name="AutoShape 6"/>
            <p:cNvSpPr>
              <a:spLocks noEditPoints="1" noChangeArrowheads="1"/>
            </p:cNvSpPr>
            <p:nvPr/>
          </p:nvSpPr>
          <p:spPr bwMode="auto">
            <a:xfrm>
              <a:off x="1632" y="1680"/>
              <a:ext cx="1429" cy="1253"/>
            </a:xfrm>
            <a:custGeom>
              <a:avLst/>
              <a:gdLst>
                <a:gd name="T0" fmla="*/ 714 w 21600"/>
                <a:gd name="T1" fmla="*/ 0 h 21600"/>
                <a:gd name="T2" fmla="*/ 1429 w 21600"/>
                <a:gd name="T3" fmla="*/ 627 h 21600"/>
                <a:gd name="T4" fmla="*/ 714 w 21600"/>
                <a:gd name="T5" fmla="*/ 1253 h 21600"/>
                <a:gd name="T6" fmla="*/ 0 w 21600"/>
                <a:gd name="T7" fmla="*/ 627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33CC33"/>
            </a:solidFill>
            <a:ln w="9525">
              <a:round/>
              <a:headEnd/>
              <a:tailEnd/>
            </a:ln>
            <a:effectLst/>
            <a:scene3d>
              <a:camera prst="legacyPerspectiveFront">
                <a:rot lat="20099998"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nl-NL"/>
            </a:p>
          </p:txBody>
        </p:sp>
        <p:sp>
          <p:nvSpPr>
            <p:cNvPr id="9223" name="AutoShape 7"/>
            <p:cNvSpPr>
              <a:spLocks noEditPoints="1" noChangeArrowheads="1"/>
            </p:cNvSpPr>
            <p:nvPr/>
          </p:nvSpPr>
          <p:spPr bwMode="auto">
            <a:xfrm>
              <a:off x="2559" y="2142"/>
              <a:ext cx="1588" cy="1392"/>
            </a:xfrm>
            <a:custGeom>
              <a:avLst/>
              <a:gdLst>
                <a:gd name="T0" fmla="*/ 794 w 21600"/>
                <a:gd name="T1" fmla="*/ 0 h 21600"/>
                <a:gd name="T2" fmla="*/ 1588 w 21600"/>
                <a:gd name="T3" fmla="*/ 696 h 21600"/>
                <a:gd name="T4" fmla="*/ 794 w 21600"/>
                <a:gd name="T5" fmla="*/ 1392 h 21600"/>
                <a:gd name="T6" fmla="*/ 0 w 21600"/>
                <a:gd name="T7" fmla="*/ 696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00"/>
            </a:solidFill>
            <a:ln w="9525">
              <a:round/>
              <a:headEnd/>
              <a:tailEnd/>
            </a:ln>
            <a:effectLst/>
            <a:scene3d>
              <a:camera prst="legacyPerspectiveFront">
                <a:rot lat="20099998"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nl-NL"/>
            </a:p>
          </p:txBody>
        </p:sp>
      </p:grpSp>
      <p:sp>
        <p:nvSpPr>
          <p:cNvPr id="9220" name="Rectangle 8"/>
          <p:cNvSpPr>
            <a:spLocks noGrp="1" noChangeArrowheads="1"/>
          </p:cNvSpPr>
          <p:nvPr>
            <p:ph type="title"/>
          </p:nvPr>
        </p:nvSpPr>
        <p:spPr/>
        <p:txBody>
          <a:bodyPr/>
          <a:lstStyle/>
          <a:p>
            <a:pPr eaLnBrk="1" hangingPunct="1"/>
            <a:r>
              <a:rPr lang="nl-NL" sz="2800" dirty="0"/>
              <a:t>Onderdelen A3 methodiek: </a:t>
            </a:r>
            <a:br>
              <a:rPr lang="nl-NL" sz="2800" dirty="0"/>
            </a:br>
            <a:r>
              <a:rPr lang="nl-NL" sz="1800" b="0" dirty="0"/>
              <a:t>focus, consistentie, samenhang en feedback!</a:t>
            </a:r>
          </a:p>
        </p:txBody>
      </p:sp>
      <p:pic>
        <p:nvPicPr>
          <p:cNvPr id="8" name="Afbeelding 7">
            <a:extLst>
              <a:ext uri="{FF2B5EF4-FFF2-40B4-BE49-F238E27FC236}">
                <a16:creationId xmlns:a16="http://schemas.microsoft.com/office/drawing/2014/main" id="{D31F47B2-0CFF-43E8-B12F-1543229D9D62}"/>
              </a:ext>
            </a:extLst>
          </p:cNvPr>
          <p:cNvPicPr>
            <a:picLocks noChangeAspect="1"/>
          </p:cNvPicPr>
          <p:nvPr/>
        </p:nvPicPr>
        <p:blipFill>
          <a:blip r:embed="rId3"/>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3607174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 calcmode="lin" valueType="num">
                                      <p:cBhvr additive="base">
                                        <p:cTn id="7"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5539">
                                            <p:txEl>
                                              <p:pRg st="3" end="3"/>
                                            </p:txEl>
                                          </p:spTgt>
                                        </p:tgtEl>
                                        <p:attrNameLst>
                                          <p:attrName>style.visibility</p:attrName>
                                        </p:attrNameLst>
                                      </p:cBhvr>
                                      <p:to>
                                        <p:strVal val="visible"/>
                                      </p:to>
                                    </p:set>
                                    <p:anim calcmode="lin" valueType="num">
                                      <p:cBhvr additive="base">
                                        <p:cTn id="13"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5539">
                                            <p:txEl>
                                              <p:pRg st="5" end="5"/>
                                            </p:txEl>
                                          </p:spTgt>
                                        </p:tgtEl>
                                        <p:attrNameLst>
                                          <p:attrName>style.visibility</p:attrName>
                                        </p:attrNameLst>
                                      </p:cBhvr>
                                      <p:to>
                                        <p:strVal val="visible"/>
                                      </p:to>
                                    </p:set>
                                    <p:anim calcmode="lin" valueType="num">
                                      <p:cBhvr additive="base">
                                        <p:cTn id="19" dur="5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atum 3"/>
          <p:cNvSpPr>
            <a:spLocks noGrp="1"/>
          </p:cNvSpPr>
          <p:nvPr>
            <p:ph type="dt" sz="quarter" idx="4294967295"/>
          </p:nvPr>
        </p:nvSpPr>
        <p:spPr bwMode="auto">
          <a:xfrm>
            <a:off x="1187450" y="6381750"/>
            <a:ext cx="4968875" cy="404813"/>
          </a:xfrm>
          <a:prstGeom prst="rect">
            <a:avLst/>
          </a:prstGeom>
          <a:noFill/>
          <a:ln>
            <a:miter lim="800000"/>
            <a:headEnd/>
            <a:tailEnd/>
          </a:ln>
        </p:spPr>
        <p:txBody>
          <a:bodyPr/>
          <a:lstStyle/>
          <a:p>
            <a:fld id="{7A3B80A4-7F22-472E-86CC-9CFFEA896653}" type="slidenum">
              <a:rPr lang="nl-NL" altLang="nl-NL" sz="900">
                <a:solidFill>
                  <a:srgbClr val="5698C5"/>
                </a:solidFill>
              </a:rPr>
              <a:pPr/>
              <a:t>8</a:t>
            </a:fld>
            <a:endParaRPr lang="nl-NL" altLang="nl-NL" sz="900">
              <a:solidFill>
                <a:srgbClr val="5698C5"/>
              </a:solidFill>
            </a:endParaRPr>
          </a:p>
        </p:txBody>
      </p:sp>
      <p:sp>
        <p:nvSpPr>
          <p:cNvPr id="23554" name="Tijdelijke aanduiding voor voettekst 4"/>
          <p:cNvSpPr>
            <a:spLocks noGrp="1"/>
          </p:cNvSpPr>
          <p:nvPr>
            <p:ph type="ftr" sz="quarter" idx="10"/>
          </p:nvPr>
        </p:nvSpPr>
        <p:spPr>
          <a:xfrm>
            <a:off x="0" y="6453188"/>
            <a:ext cx="684213" cy="404812"/>
          </a:xfrm>
          <a:noFill/>
          <a:ln>
            <a:miter lim="800000"/>
            <a:headEnd/>
            <a:tailEnd/>
          </a:ln>
        </p:spPr>
        <p:txBody>
          <a:bodyPr/>
          <a:lstStyle/>
          <a:p>
            <a:pPr algn="ctr"/>
            <a:r>
              <a:rPr lang="nl-NL" altLang="nl-NL" sz="900">
                <a:solidFill>
                  <a:srgbClr val="5698C5"/>
                </a:solidFill>
              </a:rPr>
              <a:t>Kluwer</a:t>
            </a:r>
          </a:p>
        </p:txBody>
      </p:sp>
      <p:sp>
        <p:nvSpPr>
          <p:cNvPr id="23555" name="Rectangle 2"/>
          <p:cNvSpPr>
            <a:spLocks noGrp="1" noChangeAspect="1" noChangeArrowheads="1"/>
          </p:cNvSpPr>
          <p:nvPr>
            <p:ph type="title"/>
          </p:nvPr>
        </p:nvSpPr>
        <p:spPr/>
        <p:txBody>
          <a:bodyPr>
            <a:normAutofit fontScale="90000"/>
          </a:bodyPr>
          <a:lstStyle/>
          <a:p>
            <a:pPr eaLnBrk="1" hangingPunct="1"/>
            <a:r>
              <a:rPr lang="en-US" altLang="nl-NL" dirty="0" smtClean="0"/>
              <a:t>A3 </a:t>
            </a:r>
            <a:r>
              <a:rPr lang="en-US" altLang="nl-NL" dirty="0" err="1" smtClean="0"/>
              <a:t>methodiek</a:t>
            </a:r>
            <a:r>
              <a:rPr lang="en-US" altLang="nl-NL" dirty="0" smtClean="0"/>
              <a:t/>
            </a:r>
            <a:br>
              <a:rPr lang="en-US" altLang="nl-NL" dirty="0" smtClean="0"/>
            </a:br>
            <a:r>
              <a:rPr lang="en-US" altLang="nl-NL" dirty="0" err="1" smtClean="0"/>
              <a:t>Opbouw</a:t>
            </a:r>
            <a:endParaRPr lang="en-US" altLang="nl-NL" dirty="0"/>
          </a:p>
        </p:txBody>
      </p:sp>
      <p:sp>
        <p:nvSpPr>
          <p:cNvPr id="1037325" name="Rectangle 13"/>
          <p:cNvSpPr>
            <a:spLocks noChangeArrowheads="1"/>
          </p:cNvSpPr>
          <p:nvPr/>
        </p:nvSpPr>
        <p:spPr bwMode="auto">
          <a:xfrm>
            <a:off x="1617663" y="1676400"/>
            <a:ext cx="3844925" cy="3276600"/>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buNone/>
              <a:defRPr/>
            </a:pPr>
            <a:r>
              <a:rPr lang="nl-NL" altLang="nl-NL" sz="6600" i="0" dirty="0">
                <a:solidFill>
                  <a:srgbClr val="FFFFCC"/>
                </a:solidFill>
                <a:latin typeface="Verdana" pitchFamily="34" charset="0"/>
              </a:rPr>
              <a:t>Hoe?</a:t>
            </a:r>
          </a:p>
        </p:txBody>
      </p:sp>
      <p:sp>
        <p:nvSpPr>
          <p:cNvPr id="1037326" name="Rectangle 14"/>
          <p:cNvSpPr>
            <a:spLocks noChangeArrowheads="1"/>
          </p:cNvSpPr>
          <p:nvPr/>
        </p:nvSpPr>
        <p:spPr bwMode="auto">
          <a:xfrm>
            <a:off x="5627688" y="1701800"/>
            <a:ext cx="2508250" cy="3276600"/>
          </a:xfrm>
          <a:prstGeom prst="rect">
            <a:avLst/>
          </a:prstGeom>
          <a:gradFill rotWithShape="0">
            <a:gsLst>
              <a:gs pos="0">
                <a:srgbClr val="FF0000"/>
              </a:gs>
              <a:gs pos="100000">
                <a:srgbClr val="C200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buNone/>
              <a:defRPr/>
            </a:pPr>
            <a:r>
              <a:rPr lang="nl-NL" altLang="nl-NL" sz="6600" i="0" dirty="0">
                <a:solidFill>
                  <a:srgbClr val="FFFFCC"/>
                </a:solidFill>
                <a:latin typeface="Verdana" pitchFamily="34" charset="0"/>
              </a:rPr>
              <a:t>Wat?</a:t>
            </a:r>
          </a:p>
        </p:txBody>
      </p:sp>
      <p:sp>
        <p:nvSpPr>
          <p:cNvPr id="1037327" name="Rectangle 15"/>
          <p:cNvSpPr>
            <a:spLocks noChangeArrowheads="1"/>
          </p:cNvSpPr>
          <p:nvPr/>
        </p:nvSpPr>
        <p:spPr bwMode="auto">
          <a:xfrm>
            <a:off x="1593850" y="5105400"/>
            <a:ext cx="3868738" cy="457200"/>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buNone/>
              <a:defRPr/>
            </a:pPr>
            <a:r>
              <a:rPr lang="nl-NL" altLang="nl-NL" sz="1400" dirty="0">
                <a:solidFill>
                  <a:srgbClr val="FFFFCC"/>
                </a:solidFill>
                <a:latin typeface="Verdana" pitchFamily="34" charset="0"/>
              </a:rPr>
              <a:t>organisatiegebieden</a:t>
            </a:r>
          </a:p>
        </p:txBody>
      </p:sp>
      <p:sp>
        <p:nvSpPr>
          <p:cNvPr id="1037328" name="Rectangle 16"/>
          <p:cNvSpPr>
            <a:spLocks noChangeArrowheads="1"/>
          </p:cNvSpPr>
          <p:nvPr/>
        </p:nvSpPr>
        <p:spPr bwMode="auto">
          <a:xfrm>
            <a:off x="5603875" y="5105400"/>
            <a:ext cx="2532063" cy="457200"/>
          </a:xfrm>
          <a:prstGeom prst="rect">
            <a:avLst/>
          </a:prstGeom>
          <a:gradFill rotWithShape="0">
            <a:gsLst>
              <a:gs pos="0">
                <a:srgbClr val="FF0000"/>
              </a:gs>
              <a:gs pos="100000">
                <a:srgbClr val="C200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buNone/>
              <a:defRPr/>
            </a:pPr>
            <a:r>
              <a:rPr lang="nl-NL" altLang="nl-NL" sz="1400" dirty="0">
                <a:solidFill>
                  <a:srgbClr val="FFFFCC"/>
                </a:solidFill>
                <a:latin typeface="Verdana" pitchFamily="34" charset="0"/>
              </a:rPr>
              <a:t>resultaatgebieden</a:t>
            </a:r>
          </a:p>
        </p:txBody>
      </p:sp>
      <p:grpSp>
        <p:nvGrpSpPr>
          <p:cNvPr id="2" name="Group 17"/>
          <p:cNvGrpSpPr>
            <a:grpSpLocks/>
          </p:cNvGrpSpPr>
          <p:nvPr/>
        </p:nvGrpSpPr>
        <p:grpSpPr bwMode="auto">
          <a:xfrm>
            <a:off x="5462588" y="3314700"/>
            <a:ext cx="141287" cy="2019300"/>
            <a:chOff x="3728" y="2088"/>
            <a:chExt cx="96" cy="1272"/>
          </a:xfrm>
        </p:grpSpPr>
        <p:cxnSp>
          <p:nvCxnSpPr>
            <p:cNvPr id="23563" name="AutoShape 18"/>
            <p:cNvCxnSpPr>
              <a:cxnSpLocks noChangeShapeType="1"/>
              <a:stCxn id="1037325" idx="3"/>
            </p:cNvCxnSpPr>
            <p:nvPr/>
          </p:nvCxnSpPr>
          <p:spPr bwMode="auto">
            <a:xfrm>
              <a:off x="3728" y="2088"/>
              <a:ext cx="96" cy="0"/>
            </a:xfrm>
            <a:prstGeom prst="straightConnector1">
              <a:avLst/>
            </a:prstGeom>
            <a:noFill/>
            <a:ln w="38100">
              <a:solidFill>
                <a:srgbClr val="FFFFFF"/>
              </a:solidFill>
              <a:round/>
              <a:headEnd/>
              <a:tailEnd type="arrow" w="sm" len="sm"/>
            </a:ln>
          </p:spPr>
        </p:cxnSp>
        <p:cxnSp>
          <p:nvCxnSpPr>
            <p:cNvPr id="23564" name="AutoShape 19"/>
            <p:cNvCxnSpPr>
              <a:cxnSpLocks noChangeShapeType="1"/>
              <a:stCxn id="1037327" idx="3"/>
              <a:endCxn id="1037328" idx="1"/>
            </p:cNvCxnSpPr>
            <p:nvPr/>
          </p:nvCxnSpPr>
          <p:spPr bwMode="auto">
            <a:xfrm>
              <a:off x="3728" y="3360"/>
              <a:ext cx="96" cy="0"/>
            </a:xfrm>
            <a:prstGeom prst="straightConnector1">
              <a:avLst/>
            </a:prstGeom>
            <a:noFill/>
            <a:ln w="38100">
              <a:solidFill>
                <a:srgbClr val="FFFFFF"/>
              </a:solidFill>
              <a:round/>
              <a:headEnd/>
              <a:tailEnd type="arrow" w="sm" len="sm"/>
            </a:ln>
          </p:spPr>
        </p:cxnSp>
      </p:grpSp>
      <p:sp>
        <p:nvSpPr>
          <p:cNvPr id="1037332" name="AutoShape 20"/>
          <p:cNvSpPr>
            <a:spLocks noChangeArrowheads="1"/>
          </p:cNvSpPr>
          <p:nvPr/>
        </p:nvSpPr>
        <p:spPr bwMode="auto">
          <a:xfrm rot="-10724394">
            <a:off x="4827588" y="4648200"/>
            <a:ext cx="1389062" cy="1541463"/>
          </a:xfrm>
          <a:custGeom>
            <a:avLst/>
            <a:gdLst>
              <a:gd name="T0" fmla="*/ 2147483647 w 21600"/>
              <a:gd name="T1" fmla="*/ 0 h 21600"/>
              <a:gd name="T2" fmla="*/ 913207144 w 21600"/>
              <a:gd name="T3" fmla="*/ 2147483647 h 21600"/>
              <a:gd name="T4" fmla="*/ 2147483647 w 21600"/>
              <a:gd name="T5" fmla="*/ 1962601396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rgbClr val="FF9900"/>
              </a:gs>
              <a:gs pos="100000">
                <a:srgbClr val="FFD79D"/>
              </a:gs>
            </a:gsLst>
            <a:path path="rect">
              <a:fillToRect r="100000" b="100000"/>
            </a:path>
          </a:gradFill>
          <a:ln>
            <a:noFill/>
          </a:ln>
          <a:effectLst>
            <a:outerShdw dist="63500" dir="3187806" algn="ctr" rotWithShape="0">
              <a:srgbClr val="C0C0C0">
                <a:alpha val="50000"/>
              </a:srgbClr>
            </a:outerShdw>
          </a:effectLst>
          <a:extLst/>
        </p:spPr>
        <p:txBody>
          <a:bodyPr wrap="none" lIns="90000" tIns="46800" rIns="90000" bIns="46800" anchor="ctr"/>
          <a:lstStyle/>
          <a:p>
            <a:pPr>
              <a:buClr>
                <a:srgbClr val="FF9900"/>
              </a:buClr>
              <a:buFontTx/>
              <a:buChar char="•"/>
              <a:defRPr/>
            </a:pPr>
            <a:endParaRPr lang="nl-NL"/>
          </a:p>
        </p:txBody>
      </p:sp>
      <p:sp>
        <p:nvSpPr>
          <p:cNvPr id="1037333" name="Rectangle 21"/>
          <p:cNvSpPr>
            <a:spLocks noChangeArrowheads="1"/>
          </p:cNvSpPr>
          <p:nvPr/>
        </p:nvSpPr>
        <p:spPr bwMode="auto">
          <a:xfrm>
            <a:off x="4056063" y="5900738"/>
            <a:ext cx="3371850" cy="261937"/>
          </a:xfrm>
          <a:prstGeom prst="rect">
            <a:avLst/>
          </a:prstGeom>
          <a:noFill/>
          <a:ln>
            <a:noFill/>
          </a:ln>
          <a:effectLst>
            <a:outerShdw dist="17961" dir="2700000" algn="ctr" rotWithShape="0">
              <a:schemeClr val="bg2">
                <a:alpha val="50000"/>
              </a:schemeClr>
            </a:outerShdw>
          </a:effectLst>
          <a:extLst/>
        </p:spPr>
        <p:txBody>
          <a:bodyPr wrap="none" lIns="0" tIns="0" rIns="0" bIns="0">
            <a:spAutoFit/>
          </a:bodyPr>
          <a:lstStyle>
            <a:lvl1pPr marL="285750" indent="-285750"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marL="0" indent="0">
              <a:buClr>
                <a:srgbClr val="FF9900"/>
              </a:buClr>
              <a:buNone/>
              <a:defRPr/>
            </a:pPr>
            <a:r>
              <a:rPr lang="nl-NL" altLang="nl-NL" sz="1700" b="1" i="0" dirty="0">
                <a:solidFill>
                  <a:srgbClr val="000000"/>
                </a:solidFill>
                <a:latin typeface="Verdana" pitchFamily="34" charset="0"/>
              </a:rPr>
              <a:t>Verbeteren en vernieuwen</a:t>
            </a:r>
            <a:endParaRPr lang="nl-NL" altLang="nl-NL" i="0" dirty="0">
              <a:solidFill>
                <a:srgbClr val="000000"/>
              </a:solidFill>
              <a:latin typeface="Arial" charset="0"/>
            </a:endParaRPr>
          </a:p>
        </p:txBody>
      </p:sp>
      <p:pic>
        <p:nvPicPr>
          <p:cNvPr id="14" name="Afbeelding 13">
            <a:extLst>
              <a:ext uri="{FF2B5EF4-FFF2-40B4-BE49-F238E27FC236}">
                <a16:creationId xmlns:a16="http://schemas.microsoft.com/office/drawing/2014/main" id="{C90C1A4D-A547-43DC-A909-13F546F065F7}"/>
              </a:ext>
            </a:extLst>
          </p:cNvPr>
          <p:cNvPicPr>
            <a:picLocks noChangeAspect="1"/>
          </p:cNvPicPr>
          <p:nvPr/>
        </p:nvPicPr>
        <p:blipFill>
          <a:blip r:embed="rId2"/>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35097627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1037326"/>
                                        </p:tgtEl>
                                        <p:attrNameLst>
                                          <p:attrName>style.visibility</p:attrName>
                                        </p:attrNameLst>
                                      </p:cBhvr>
                                      <p:to>
                                        <p:strVal val="visible"/>
                                      </p:to>
                                    </p:set>
                                    <p:animEffect transition="in" filter="wipe(left)">
                                      <p:cBhvr>
                                        <p:cTn id="7" dur="75"/>
                                        <p:tgtEl>
                                          <p:spTgt spid="1037326"/>
                                        </p:tgtEl>
                                      </p:cBhvr>
                                    </p:animEffect>
                                  </p:childTnLst>
                                </p:cTn>
                              </p:par>
                            </p:childTnLst>
                          </p:cTn>
                        </p:par>
                        <p:par>
                          <p:cTn id="8" fill="hold" nodeType="afterGroup">
                            <p:stCondLst>
                              <p:cond delay="300"/>
                            </p:stCondLst>
                            <p:childTnLst>
                              <p:par>
                                <p:cTn id="9" presetID="22" presetClass="entr" presetSubtype="1" fill="hold" grpId="0" nodeType="afterEffect">
                                  <p:stCondLst>
                                    <p:cond delay="2000"/>
                                  </p:stCondLst>
                                  <p:iterate type="wd">
                                    <p:tmPct val="100000"/>
                                  </p:iterate>
                                  <p:childTnLst>
                                    <p:set>
                                      <p:cBhvr>
                                        <p:cTn id="10" dur="1" fill="hold">
                                          <p:stCondLst>
                                            <p:cond delay="0"/>
                                          </p:stCondLst>
                                        </p:cTn>
                                        <p:tgtEl>
                                          <p:spTgt spid="1037328"/>
                                        </p:tgtEl>
                                        <p:attrNameLst>
                                          <p:attrName>style.visibility</p:attrName>
                                        </p:attrNameLst>
                                      </p:cBhvr>
                                      <p:to>
                                        <p:strVal val="visible"/>
                                      </p:to>
                                    </p:set>
                                    <p:animEffect transition="in" filter="wipe(up)">
                                      <p:cBhvr>
                                        <p:cTn id="11" dur="300"/>
                                        <p:tgtEl>
                                          <p:spTgt spid="10373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iterate type="lt">
                                    <p:tmPct val="100000"/>
                                  </p:iterate>
                                  <p:childTnLst>
                                    <p:set>
                                      <p:cBhvr>
                                        <p:cTn id="15" dur="1" fill="hold">
                                          <p:stCondLst>
                                            <p:cond delay="0"/>
                                          </p:stCondLst>
                                        </p:cTn>
                                        <p:tgtEl>
                                          <p:spTgt spid="1037325"/>
                                        </p:tgtEl>
                                        <p:attrNameLst>
                                          <p:attrName>style.visibility</p:attrName>
                                        </p:attrNameLst>
                                      </p:cBhvr>
                                      <p:to>
                                        <p:strVal val="visible"/>
                                      </p:to>
                                    </p:set>
                                    <p:animEffect transition="in" filter="wipe(left)">
                                      <p:cBhvr>
                                        <p:cTn id="16" dur="75"/>
                                        <p:tgtEl>
                                          <p:spTgt spid="1037325"/>
                                        </p:tgtEl>
                                      </p:cBhvr>
                                    </p:animEffect>
                                  </p:childTnLst>
                                </p:cTn>
                              </p:par>
                            </p:childTnLst>
                          </p:cTn>
                        </p:par>
                        <p:par>
                          <p:cTn id="17" fill="hold" nodeType="afterGroup">
                            <p:stCondLst>
                              <p:cond delay="300"/>
                            </p:stCondLst>
                            <p:childTnLst>
                              <p:par>
                                <p:cTn id="18" presetID="22" presetClass="entr" presetSubtype="1" fill="hold" grpId="0" nodeType="afterEffect">
                                  <p:stCondLst>
                                    <p:cond delay="2000"/>
                                  </p:stCondLst>
                                  <p:iterate type="wd">
                                    <p:tmPct val="100000"/>
                                  </p:iterate>
                                  <p:childTnLst>
                                    <p:set>
                                      <p:cBhvr>
                                        <p:cTn id="19" dur="1" fill="hold">
                                          <p:stCondLst>
                                            <p:cond delay="0"/>
                                          </p:stCondLst>
                                        </p:cTn>
                                        <p:tgtEl>
                                          <p:spTgt spid="1037327"/>
                                        </p:tgtEl>
                                        <p:attrNameLst>
                                          <p:attrName>style.visibility</p:attrName>
                                        </p:attrNameLst>
                                      </p:cBhvr>
                                      <p:to>
                                        <p:strVal val="visible"/>
                                      </p:to>
                                    </p:set>
                                    <p:animEffect transition="in" filter="wipe(up)">
                                      <p:cBhvr>
                                        <p:cTn id="20" dur="300"/>
                                        <p:tgtEl>
                                          <p:spTgt spid="1037327"/>
                                        </p:tgtEl>
                                      </p:cBhvr>
                                    </p:animEffect>
                                  </p:childTnLst>
                                </p:cTn>
                              </p:par>
                            </p:childTnLst>
                          </p:cTn>
                        </p:par>
                        <p:par>
                          <p:cTn id="21" fill="hold" nodeType="afterGroup">
                            <p:stCondLst>
                              <p:cond delay="2600"/>
                            </p:stCondLst>
                            <p:childTnLst>
                              <p:par>
                                <p:cTn id="22" presetID="9"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par>
                          <p:cTn id="25" fill="hold" nodeType="afterGroup">
                            <p:stCondLst>
                              <p:cond delay="3100"/>
                            </p:stCondLst>
                            <p:childTnLst>
                              <p:par>
                                <p:cTn id="26" presetID="18" presetClass="entr" presetSubtype="9" fill="hold" nodeType="afterEffect">
                                  <p:stCondLst>
                                    <p:cond delay="3000"/>
                                  </p:stCondLst>
                                  <p:childTnLst>
                                    <p:set>
                                      <p:cBhvr>
                                        <p:cTn id="27" dur="1" fill="hold">
                                          <p:stCondLst>
                                            <p:cond delay="0"/>
                                          </p:stCondLst>
                                        </p:cTn>
                                        <p:tgtEl>
                                          <p:spTgt spid="1037332"/>
                                        </p:tgtEl>
                                        <p:attrNameLst>
                                          <p:attrName>style.visibility</p:attrName>
                                        </p:attrNameLst>
                                      </p:cBhvr>
                                      <p:to>
                                        <p:strVal val="visible"/>
                                      </p:to>
                                    </p:set>
                                    <p:animEffect transition="in" filter="strips(upLeft)">
                                      <p:cBhvr>
                                        <p:cTn id="28" dur="500"/>
                                        <p:tgtEl>
                                          <p:spTgt spid="1037332"/>
                                        </p:tgtEl>
                                      </p:cBhvr>
                                    </p:animEffect>
                                  </p:childTnLst>
                                </p:cTn>
                              </p:par>
                            </p:childTnLst>
                          </p:cTn>
                        </p:par>
                        <p:par>
                          <p:cTn id="29" fill="hold" nodeType="afterGroup">
                            <p:stCondLst>
                              <p:cond delay="6600"/>
                            </p:stCondLst>
                            <p:childTnLst>
                              <p:par>
                                <p:cTn id="30" presetID="23" presetClass="entr" presetSubtype="16" fill="hold" grpId="0" nodeType="afterEffect">
                                  <p:stCondLst>
                                    <p:cond delay="0"/>
                                  </p:stCondLst>
                                  <p:childTnLst>
                                    <p:set>
                                      <p:cBhvr>
                                        <p:cTn id="31" dur="1" fill="hold">
                                          <p:stCondLst>
                                            <p:cond delay="0"/>
                                          </p:stCondLst>
                                        </p:cTn>
                                        <p:tgtEl>
                                          <p:spTgt spid="1037333"/>
                                        </p:tgtEl>
                                        <p:attrNameLst>
                                          <p:attrName>style.visibility</p:attrName>
                                        </p:attrNameLst>
                                      </p:cBhvr>
                                      <p:to>
                                        <p:strVal val="visible"/>
                                      </p:to>
                                    </p:set>
                                    <p:anim calcmode="lin" valueType="num">
                                      <p:cBhvr>
                                        <p:cTn id="32" dur="500" fill="hold"/>
                                        <p:tgtEl>
                                          <p:spTgt spid="1037333"/>
                                        </p:tgtEl>
                                        <p:attrNameLst>
                                          <p:attrName>ppt_w</p:attrName>
                                        </p:attrNameLst>
                                      </p:cBhvr>
                                      <p:tavLst>
                                        <p:tav tm="0">
                                          <p:val>
                                            <p:fltVal val="0"/>
                                          </p:val>
                                        </p:tav>
                                        <p:tav tm="100000">
                                          <p:val>
                                            <p:strVal val="#ppt_w"/>
                                          </p:val>
                                        </p:tav>
                                      </p:tavLst>
                                    </p:anim>
                                    <p:anim calcmode="lin" valueType="num">
                                      <p:cBhvr>
                                        <p:cTn id="33" dur="500" fill="hold"/>
                                        <p:tgtEl>
                                          <p:spTgt spid="10373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25" grpId="0" animBg="1" autoUpdateAnimBg="0"/>
      <p:bldP spid="1037326" grpId="0" animBg="1" autoUpdateAnimBg="0"/>
      <p:bldP spid="1037327" grpId="0" animBg="1" autoUpdateAnimBg="0"/>
      <p:bldP spid="1037328" grpId="0" animBg="1" autoUpdateAnimBg="0"/>
      <p:bldP spid="103733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atum 3"/>
          <p:cNvSpPr>
            <a:spLocks noGrp="1"/>
          </p:cNvSpPr>
          <p:nvPr>
            <p:ph type="dt" sz="quarter" idx="4294967295"/>
          </p:nvPr>
        </p:nvSpPr>
        <p:spPr bwMode="auto">
          <a:xfrm>
            <a:off x="1187450" y="6381750"/>
            <a:ext cx="4968875" cy="404813"/>
          </a:xfrm>
          <a:prstGeom prst="rect">
            <a:avLst/>
          </a:prstGeom>
          <a:noFill/>
          <a:ln>
            <a:miter lim="800000"/>
            <a:headEnd/>
            <a:tailEnd/>
          </a:ln>
        </p:spPr>
        <p:txBody>
          <a:bodyPr/>
          <a:lstStyle/>
          <a:p>
            <a:fld id="{6565DD8D-4715-4D62-B367-7A94076CCA0E}" type="slidenum">
              <a:rPr lang="nl-NL" altLang="nl-NL" sz="900">
                <a:solidFill>
                  <a:srgbClr val="5698C5"/>
                </a:solidFill>
              </a:rPr>
              <a:pPr/>
              <a:t>9</a:t>
            </a:fld>
            <a:endParaRPr lang="nl-NL" altLang="nl-NL" sz="900">
              <a:solidFill>
                <a:srgbClr val="5698C5"/>
              </a:solidFill>
            </a:endParaRPr>
          </a:p>
        </p:txBody>
      </p:sp>
      <p:sp>
        <p:nvSpPr>
          <p:cNvPr id="24578" name="Tijdelijke aanduiding voor voettekst 4"/>
          <p:cNvSpPr>
            <a:spLocks noGrp="1"/>
          </p:cNvSpPr>
          <p:nvPr>
            <p:ph type="ftr" sz="quarter" idx="10"/>
          </p:nvPr>
        </p:nvSpPr>
        <p:spPr>
          <a:xfrm>
            <a:off x="0" y="6453188"/>
            <a:ext cx="684213" cy="404812"/>
          </a:xfrm>
          <a:noFill/>
          <a:ln>
            <a:miter lim="800000"/>
            <a:headEnd/>
            <a:tailEnd/>
          </a:ln>
        </p:spPr>
        <p:txBody>
          <a:bodyPr/>
          <a:lstStyle/>
          <a:p>
            <a:pPr algn="ctr"/>
            <a:r>
              <a:rPr lang="nl-NL" altLang="nl-NL" sz="900">
                <a:solidFill>
                  <a:srgbClr val="5698C5"/>
                </a:solidFill>
              </a:rPr>
              <a:t>Kluwer</a:t>
            </a:r>
          </a:p>
        </p:txBody>
      </p:sp>
      <p:sp>
        <p:nvSpPr>
          <p:cNvPr id="24579" name="Rectangle 2"/>
          <p:cNvSpPr>
            <a:spLocks noGrp="1" noChangeAspect="1" noChangeArrowheads="1"/>
          </p:cNvSpPr>
          <p:nvPr>
            <p:ph type="title"/>
          </p:nvPr>
        </p:nvSpPr>
        <p:spPr/>
        <p:txBody>
          <a:bodyPr>
            <a:normAutofit fontScale="90000"/>
          </a:bodyPr>
          <a:lstStyle/>
          <a:p>
            <a:pPr eaLnBrk="1" hangingPunct="1"/>
            <a:r>
              <a:rPr lang="en-US" altLang="nl-NL" dirty="0" smtClean="0"/>
              <a:t>A3 </a:t>
            </a:r>
            <a:r>
              <a:rPr lang="en-US" altLang="nl-NL" dirty="0" err="1" smtClean="0"/>
              <a:t>methodiek</a:t>
            </a:r>
            <a:r>
              <a:rPr lang="en-US" altLang="nl-NL" dirty="0" smtClean="0"/>
              <a:t/>
            </a:r>
            <a:br>
              <a:rPr lang="en-US" altLang="nl-NL" dirty="0" smtClean="0"/>
            </a:br>
            <a:r>
              <a:rPr lang="en-US" altLang="nl-NL" dirty="0" smtClean="0"/>
              <a:t> PDCA </a:t>
            </a:r>
            <a:r>
              <a:rPr lang="en-US" altLang="nl-NL" dirty="0"/>
              <a:t>- Principe</a:t>
            </a:r>
          </a:p>
        </p:txBody>
      </p:sp>
      <p:sp>
        <p:nvSpPr>
          <p:cNvPr id="19461" name="Rectangle 39"/>
          <p:cNvSpPr>
            <a:spLocks noChangeArrowheads="1"/>
          </p:cNvSpPr>
          <p:nvPr/>
        </p:nvSpPr>
        <p:spPr bwMode="auto">
          <a:xfrm>
            <a:off x="1593850" y="1676400"/>
            <a:ext cx="1196975" cy="3276600"/>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buFontTx/>
              <a:buChar char="•"/>
              <a:defRPr/>
            </a:pPr>
            <a:endParaRPr lang="nl-NL" altLang="nl-NL" sz="1400" i="0">
              <a:solidFill>
                <a:schemeClr val="bg1"/>
              </a:solidFill>
              <a:latin typeface="Verdana" pitchFamily="34" charset="0"/>
            </a:endParaRPr>
          </a:p>
        </p:txBody>
      </p:sp>
      <p:sp>
        <p:nvSpPr>
          <p:cNvPr id="19462" name="Rectangle 40"/>
          <p:cNvSpPr>
            <a:spLocks noChangeArrowheads="1"/>
          </p:cNvSpPr>
          <p:nvPr/>
        </p:nvSpPr>
        <p:spPr bwMode="auto">
          <a:xfrm>
            <a:off x="2930525" y="1676400"/>
            <a:ext cx="1195388" cy="990600"/>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buFontTx/>
              <a:buChar char="•"/>
              <a:defRPr/>
            </a:pPr>
            <a:endParaRPr lang="nl-NL" altLang="nl-NL" sz="1400" i="0">
              <a:solidFill>
                <a:schemeClr val="bg1"/>
              </a:solidFill>
              <a:latin typeface="Verdana" pitchFamily="34" charset="0"/>
            </a:endParaRPr>
          </a:p>
        </p:txBody>
      </p:sp>
      <p:sp>
        <p:nvSpPr>
          <p:cNvPr id="19463" name="Rectangle 41"/>
          <p:cNvSpPr>
            <a:spLocks noChangeArrowheads="1"/>
          </p:cNvSpPr>
          <p:nvPr/>
        </p:nvSpPr>
        <p:spPr bwMode="auto">
          <a:xfrm>
            <a:off x="4267200" y="1676400"/>
            <a:ext cx="1195388" cy="3276600"/>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buFontTx/>
              <a:buChar char="•"/>
              <a:defRPr/>
            </a:pPr>
            <a:endParaRPr lang="nl-NL" altLang="nl-NL" sz="1400" i="0">
              <a:solidFill>
                <a:schemeClr val="bg1"/>
              </a:solidFill>
              <a:latin typeface="Verdana" pitchFamily="34" charset="0"/>
            </a:endParaRPr>
          </a:p>
        </p:txBody>
      </p:sp>
      <p:sp>
        <p:nvSpPr>
          <p:cNvPr id="19464" name="Rectangle 42"/>
          <p:cNvSpPr>
            <a:spLocks noChangeArrowheads="1"/>
          </p:cNvSpPr>
          <p:nvPr/>
        </p:nvSpPr>
        <p:spPr bwMode="auto">
          <a:xfrm>
            <a:off x="5603875" y="1676400"/>
            <a:ext cx="1195388" cy="990600"/>
          </a:xfrm>
          <a:prstGeom prst="rect">
            <a:avLst/>
          </a:prstGeom>
          <a:gradFill rotWithShape="0">
            <a:gsLst>
              <a:gs pos="0">
                <a:srgbClr val="FF0000"/>
              </a:gs>
              <a:gs pos="100000">
                <a:srgbClr val="C200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buFontTx/>
              <a:buChar char="•"/>
              <a:defRPr/>
            </a:pPr>
            <a:endParaRPr lang="nl-NL" altLang="nl-NL" sz="1400" i="0">
              <a:solidFill>
                <a:schemeClr val="bg1"/>
              </a:solidFill>
              <a:latin typeface="Verdana" pitchFamily="34" charset="0"/>
            </a:endParaRPr>
          </a:p>
        </p:txBody>
      </p:sp>
      <p:sp>
        <p:nvSpPr>
          <p:cNvPr id="19465" name="Rectangle 43"/>
          <p:cNvSpPr>
            <a:spLocks noChangeArrowheads="1"/>
          </p:cNvSpPr>
          <p:nvPr/>
        </p:nvSpPr>
        <p:spPr bwMode="auto">
          <a:xfrm>
            <a:off x="6940550" y="1676400"/>
            <a:ext cx="1195388" cy="3276600"/>
          </a:xfrm>
          <a:prstGeom prst="rect">
            <a:avLst/>
          </a:prstGeom>
          <a:gradFill rotWithShape="0">
            <a:gsLst>
              <a:gs pos="0">
                <a:srgbClr val="FF0000"/>
              </a:gs>
              <a:gs pos="100000">
                <a:srgbClr val="C200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buFontTx/>
              <a:buChar char="•"/>
              <a:defRPr/>
            </a:pPr>
            <a:endParaRPr lang="nl-NL" altLang="nl-NL" sz="1400" i="0">
              <a:solidFill>
                <a:schemeClr val="bg1"/>
              </a:solidFill>
              <a:latin typeface="Verdana" pitchFamily="34" charset="0"/>
            </a:endParaRPr>
          </a:p>
        </p:txBody>
      </p:sp>
      <p:sp>
        <p:nvSpPr>
          <p:cNvPr id="19466" name="Rectangle 44"/>
          <p:cNvSpPr>
            <a:spLocks noChangeArrowheads="1"/>
          </p:cNvSpPr>
          <p:nvPr/>
        </p:nvSpPr>
        <p:spPr bwMode="auto">
          <a:xfrm>
            <a:off x="2930525" y="2819400"/>
            <a:ext cx="1195388" cy="990600"/>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buFontTx/>
              <a:buChar char="•"/>
              <a:defRPr/>
            </a:pPr>
            <a:endParaRPr lang="nl-NL" altLang="nl-NL" sz="1400" i="0">
              <a:solidFill>
                <a:schemeClr val="bg1"/>
              </a:solidFill>
              <a:latin typeface="Verdana" pitchFamily="34" charset="0"/>
            </a:endParaRPr>
          </a:p>
        </p:txBody>
      </p:sp>
      <p:sp>
        <p:nvSpPr>
          <p:cNvPr id="19467" name="Rectangle 45"/>
          <p:cNvSpPr>
            <a:spLocks noChangeArrowheads="1"/>
          </p:cNvSpPr>
          <p:nvPr/>
        </p:nvSpPr>
        <p:spPr bwMode="auto">
          <a:xfrm>
            <a:off x="5603875" y="2819400"/>
            <a:ext cx="1195388" cy="990600"/>
          </a:xfrm>
          <a:prstGeom prst="rect">
            <a:avLst/>
          </a:prstGeom>
          <a:gradFill rotWithShape="0">
            <a:gsLst>
              <a:gs pos="0">
                <a:srgbClr val="FF0000"/>
              </a:gs>
              <a:gs pos="100000">
                <a:srgbClr val="C200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buFontTx/>
              <a:buChar char="•"/>
              <a:defRPr/>
            </a:pPr>
            <a:endParaRPr lang="nl-NL" altLang="nl-NL" sz="1400" i="0">
              <a:solidFill>
                <a:schemeClr val="bg1"/>
              </a:solidFill>
              <a:latin typeface="Verdana" pitchFamily="34" charset="0"/>
            </a:endParaRPr>
          </a:p>
        </p:txBody>
      </p:sp>
      <p:sp>
        <p:nvSpPr>
          <p:cNvPr id="19468" name="Rectangle 46"/>
          <p:cNvSpPr>
            <a:spLocks noChangeArrowheads="1"/>
          </p:cNvSpPr>
          <p:nvPr/>
        </p:nvSpPr>
        <p:spPr bwMode="auto">
          <a:xfrm>
            <a:off x="2930525" y="3962400"/>
            <a:ext cx="1195388" cy="990600"/>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buFontTx/>
              <a:buChar char="•"/>
              <a:defRPr/>
            </a:pPr>
            <a:endParaRPr lang="nl-NL" altLang="nl-NL" sz="1400" i="0">
              <a:solidFill>
                <a:schemeClr val="bg1"/>
              </a:solidFill>
              <a:latin typeface="Verdana" pitchFamily="34" charset="0"/>
            </a:endParaRPr>
          </a:p>
        </p:txBody>
      </p:sp>
      <p:sp>
        <p:nvSpPr>
          <p:cNvPr id="19469" name="Rectangle 47"/>
          <p:cNvSpPr>
            <a:spLocks noChangeArrowheads="1"/>
          </p:cNvSpPr>
          <p:nvPr/>
        </p:nvSpPr>
        <p:spPr bwMode="auto">
          <a:xfrm>
            <a:off x="5603875" y="3962400"/>
            <a:ext cx="1195388" cy="990600"/>
          </a:xfrm>
          <a:prstGeom prst="rect">
            <a:avLst/>
          </a:prstGeom>
          <a:gradFill rotWithShape="0">
            <a:gsLst>
              <a:gs pos="0">
                <a:srgbClr val="FF0000"/>
              </a:gs>
              <a:gs pos="100000">
                <a:srgbClr val="C200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buFontTx/>
              <a:buChar char="•"/>
              <a:defRPr/>
            </a:pPr>
            <a:endParaRPr lang="nl-NL" altLang="nl-NL" sz="1400" i="0">
              <a:solidFill>
                <a:schemeClr val="bg1"/>
              </a:solidFill>
              <a:latin typeface="Verdana" pitchFamily="34" charset="0"/>
            </a:endParaRPr>
          </a:p>
        </p:txBody>
      </p:sp>
      <p:sp>
        <p:nvSpPr>
          <p:cNvPr id="19470" name="Rectangle 48"/>
          <p:cNvSpPr>
            <a:spLocks noChangeArrowheads="1"/>
          </p:cNvSpPr>
          <p:nvPr/>
        </p:nvSpPr>
        <p:spPr bwMode="auto">
          <a:xfrm>
            <a:off x="1593850" y="5105400"/>
            <a:ext cx="3868738" cy="457200"/>
          </a:xfrm>
          <a:prstGeom prst="rect">
            <a:avLst/>
          </a:prstGeom>
          <a:gradFill rotWithShape="0">
            <a:gsLst>
              <a:gs pos="0">
                <a:srgbClr val="3366FF"/>
              </a:gs>
              <a:gs pos="100000">
                <a:srgbClr val="274EC2"/>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defRPr/>
            </a:pPr>
            <a:r>
              <a:rPr lang="nl-NL" altLang="nl-NL" sz="1400" dirty="0">
                <a:solidFill>
                  <a:srgbClr val="FFFFCC"/>
                </a:solidFill>
                <a:latin typeface="Verdana" pitchFamily="34" charset="0"/>
              </a:rPr>
              <a:t>organisatiegebieden</a:t>
            </a:r>
          </a:p>
        </p:txBody>
      </p:sp>
      <p:sp>
        <p:nvSpPr>
          <p:cNvPr id="19471" name="Rectangle 49"/>
          <p:cNvSpPr>
            <a:spLocks noChangeArrowheads="1"/>
          </p:cNvSpPr>
          <p:nvPr/>
        </p:nvSpPr>
        <p:spPr bwMode="auto">
          <a:xfrm>
            <a:off x="5603875" y="5105400"/>
            <a:ext cx="2532063" cy="457200"/>
          </a:xfrm>
          <a:prstGeom prst="rect">
            <a:avLst/>
          </a:prstGeom>
          <a:gradFill rotWithShape="0">
            <a:gsLst>
              <a:gs pos="0">
                <a:srgbClr val="FF0000"/>
              </a:gs>
              <a:gs pos="100000">
                <a:srgbClr val="C20000"/>
              </a:gs>
            </a:gsLst>
            <a:path path="rect">
              <a:fillToRect r="100000" b="100000"/>
            </a:path>
          </a:gradFill>
          <a:ln>
            <a:noFill/>
          </a:ln>
          <a:effectLst>
            <a:outerShdw dist="35921" dir="2700000" algn="ctr" rotWithShape="0">
              <a:schemeClr val="bg2">
                <a:alpha val="50000"/>
              </a:schemeClr>
            </a:outerShdw>
          </a:effectLst>
          <a:extLst/>
        </p:spPr>
        <p:txBody>
          <a:bodyPr wrap="none" anchor="ctr"/>
          <a:lstStyle>
            <a:lvl1pPr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algn="ctr" eaLnBrk="1" hangingPunct="1">
              <a:buClr>
                <a:srgbClr val="FF9900"/>
              </a:buClr>
              <a:defRPr/>
            </a:pPr>
            <a:r>
              <a:rPr lang="nl-NL" altLang="nl-NL" sz="1400">
                <a:solidFill>
                  <a:srgbClr val="FFFFCC"/>
                </a:solidFill>
                <a:latin typeface="Verdana" pitchFamily="34" charset="0"/>
              </a:rPr>
              <a:t>resultaatgebieden</a:t>
            </a:r>
          </a:p>
        </p:txBody>
      </p:sp>
      <p:cxnSp>
        <p:nvCxnSpPr>
          <p:cNvPr id="24591" name="AutoShape 50"/>
          <p:cNvCxnSpPr>
            <a:cxnSpLocks noChangeShapeType="1"/>
            <a:stCxn id="19466" idx="1"/>
            <a:endCxn id="19461" idx="3"/>
          </p:cNvCxnSpPr>
          <p:nvPr/>
        </p:nvCxnSpPr>
        <p:spPr bwMode="auto">
          <a:xfrm flipH="1">
            <a:off x="2790825" y="3314700"/>
            <a:ext cx="139700" cy="0"/>
          </a:xfrm>
          <a:prstGeom prst="straightConnector1">
            <a:avLst/>
          </a:prstGeom>
          <a:noFill/>
          <a:ln w="57150">
            <a:solidFill>
              <a:srgbClr val="00006E"/>
            </a:solidFill>
            <a:round/>
            <a:headEnd/>
            <a:tailEnd/>
          </a:ln>
        </p:spPr>
      </p:cxnSp>
      <p:cxnSp>
        <p:nvCxnSpPr>
          <p:cNvPr id="24592" name="AutoShape 51"/>
          <p:cNvCxnSpPr>
            <a:cxnSpLocks noChangeShapeType="1"/>
          </p:cNvCxnSpPr>
          <p:nvPr/>
        </p:nvCxnSpPr>
        <p:spPr bwMode="auto">
          <a:xfrm flipH="1">
            <a:off x="2790825" y="2171700"/>
            <a:ext cx="139700" cy="0"/>
          </a:xfrm>
          <a:prstGeom prst="straightConnector1">
            <a:avLst/>
          </a:prstGeom>
          <a:noFill/>
          <a:ln w="57150">
            <a:solidFill>
              <a:srgbClr val="00006E"/>
            </a:solidFill>
            <a:round/>
            <a:headEnd/>
            <a:tailEnd/>
          </a:ln>
        </p:spPr>
      </p:cxnSp>
      <p:cxnSp>
        <p:nvCxnSpPr>
          <p:cNvPr id="24593" name="AutoShape 52"/>
          <p:cNvCxnSpPr>
            <a:cxnSpLocks noChangeShapeType="1"/>
          </p:cNvCxnSpPr>
          <p:nvPr/>
        </p:nvCxnSpPr>
        <p:spPr bwMode="auto">
          <a:xfrm flipH="1">
            <a:off x="2790825" y="4457700"/>
            <a:ext cx="139700" cy="0"/>
          </a:xfrm>
          <a:prstGeom prst="straightConnector1">
            <a:avLst/>
          </a:prstGeom>
          <a:noFill/>
          <a:ln w="57150">
            <a:solidFill>
              <a:srgbClr val="00006E"/>
            </a:solidFill>
            <a:round/>
            <a:headEnd/>
            <a:tailEnd/>
          </a:ln>
        </p:spPr>
      </p:cxnSp>
      <p:cxnSp>
        <p:nvCxnSpPr>
          <p:cNvPr id="24594" name="AutoShape 53"/>
          <p:cNvCxnSpPr>
            <a:cxnSpLocks noChangeShapeType="1"/>
            <a:stCxn id="19466" idx="3"/>
            <a:endCxn id="19463" idx="1"/>
          </p:cNvCxnSpPr>
          <p:nvPr/>
        </p:nvCxnSpPr>
        <p:spPr bwMode="auto">
          <a:xfrm>
            <a:off x="4125913" y="3314700"/>
            <a:ext cx="141287" cy="0"/>
          </a:xfrm>
          <a:prstGeom prst="straightConnector1">
            <a:avLst/>
          </a:prstGeom>
          <a:noFill/>
          <a:ln w="57150">
            <a:solidFill>
              <a:srgbClr val="00006E"/>
            </a:solidFill>
            <a:round/>
            <a:headEnd/>
            <a:tailEnd/>
          </a:ln>
        </p:spPr>
      </p:cxnSp>
      <p:cxnSp>
        <p:nvCxnSpPr>
          <p:cNvPr id="24595" name="AutoShape 54"/>
          <p:cNvCxnSpPr>
            <a:cxnSpLocks noChangeShapeType="1"/>
          </p:cNvCxnSpPr>
          <p:nvPr/>
        </p:nvCxnSpPr>
        <p:spPr bwMode="auto">
          <a:xfrm>
            <a:off x="4125913" y="4457700"/>
            <a:ext cx="141287" cy="0"/>
          </a:xfrm>
          <a:prstGeom prst="straightConnector1">
            <a:avLst/>
          </a:prstGeom>
          <a:noFill/>
          <a:ln w="57150">
            <a:solidFill>
              <a:srgbClr val="00006E"/>
            </a:solidFill>
            <a:round/>
            <a:headEnd/>
            <a:tailEnd/>
          </a:ln>
        </p:spPr>
      </p:cxnSp>
      <p:cxnSp>
        <p:nvCxnSpPr>
          <p:cNvPr id="24596" name="AutoShape 55"/>
          <p:cNvCxnSpPr>
            <a:cxnSpLocks noChangeShapeType="1"/>
          </p:cNvCxnSpPr>
          <p:nvPr/>
        </p:nvCxnSpPr>
        <p:spPr bwMode="auto">
          <a:xfrm>
            <a:off x="4125913" y="2171700"/>
            <a:ext cx="141287" cy="0"/>
          </a:xfrm>
          <a:prstGeom prst="straightConnector1">
            <a:avLst/>
          </a:prstGeom>
          <a:noFill/>
          <a:ln w="57150">
            <a:solidFill>
              <a:srgbClr val="00006E"/>
            </a:solidFill>
            <a:round/>
            <a:headEnd/>
            <a:tailEnd/>
          </a:ln>
        </p:spPr>
      </p:cxnSp>
      <p:cxnSp>
        <p:nvCxnSpPr>
          <p:cNvPr id="24597" name="AutoShape 56"/>
          <p:cNvCxnSpPr>
            <a:cxnSpLocks noChangeShapeType="1"/>
            <a:stCxn id="19466" idx="0"/>
            <a:endCxn id="19462" idx="2"/>
          </p:cNvCxnSpPr>
          <p:nvPr/>
        </p:nvCxnSpPr>
        <p:spPr bwMode="auto">
          <a:xfrm flipV="1">
            <a:off x="3529013" y="2667000"/>
            <a:ext cx="0" cy="152400"/>
          </a:xfrm>
          <a:prstGeom prst="straightConnector1">
            <a:avLst/>
          </a:prstGeom>
          <a:noFill/>
          <a:ln w="57150">
            <a:solidFill>
              <a:srgbClr val="00006E"/>
            </a:solidFill>
            <a:round/>
            <a:headEnd/>
            <a:tailEnd/>
          </a:ln>
        </p:spPr>
      </p:cxnSp>
      <p:cxnSp>
        <p:nvCxnSpPr>
          <p:cNvPr id="24598" name="AutoShape 57"/>
          <p:cNvCxnSpPr>
            <a:cxnSpLocks noChangeShapeType="1"/>
            <a:stCxn id="19468" idx="0"/>
            <a:endCxn id="19466" idx="2"/>
          </p:cNvCxnSpPr>
          <p:nvPr/>
        </p:nvCxnSpPr>
        <p:spPr bwMode="auto">
          <a:xfrm flipV="1">
            <a:off x="3529013" y="3810000"/>
            <a:ext cx="0" cy="152400"/>
          </a:xfrm>
          <a:prstGeom prst="straightConnector1">
            <a:avLst/>
          </a:prstGeom>
          <a:noFill/>
          <a:ln w="57150">
            <a:solidFill>
              <a:srgbClr val="00006E"/>
            </a:solidFill>
            <a:round/>
            <a:headEnd/>
            <a:tailEnd/>
          </a:ln>
        </p:spPr>
      </p:cxnSp>
      <p:cxnSp>
        <p:nvCxnSpPr>
          <p:cNvPr id="24599" name="AutoShape 58"/>
          <p:cNvCxnSpPr>
            <a:cxnSpLocks noChangeShapeType="1"/>
            <a:stCxn id="19463" idx="3"/>
            <a:endCxn id="19467" idx="1"/>
          </p:cNvCxnSpPr>
          <p:nvPr/>
        </p:nvCxnSpPr>
        <p:spPr bwMode="auto">
          <a:xfrm>
            <a:off x="5462588" y="3314700"/>
            <a:ext cx="141287" cy="0"/>
          </a:xfrm>
          <a:prstGeom prst="straightConnector1">
            <a:avLst/>
          </a:prstGeom>
          <a:noFill/>
          <a:ln w="38100">
            <a:solidFill>
              <a:srgbClr val="FFFFFF"/>
            </a:solidFill>
            <a:round/>
            <a:headEnd/>
            <a:tailEnd type="arrow" w="sm" len="sm"/>
          </a:ln>
        </p:spPr>
      </p:cxnSp>
      <p:cxnSp>
        <p:nvCxnSpPr>
          <p:cNvPr id="24600" name="AutoShape 59"/>
          <p:cNvCxnSpPr>
            <a:cxnSpLocks noChangeShapeType="1"/>
            <a:stCxn id="19467" idx="3"/>
            <a:endCxn id="19465" idx="1"/>
          </p:cNvCxnSpPr>
          <p:nvPr/>
        </p:nvCxnSpPr>
        <p:spPr bwMode="auto">
          <a:xfrm>
            <a:off x="6799263" y="3314700"/>
            <a:ext cx="141287" cy="0"/>
          </a:xfrm>
          <a:prstGeom prst="straightConnector1">
            <a:avLst/>
          </a:prstGeom>
          <a:noFill/>
          <a:ln w="57150">
            <a:solidFill>
              <a:srgbClr val="990000"/>
            </a:solidFill>
            <a:round/>
            <a:headEnd/>
            <a:tailEnd/>
          </a:ln>
        </p:spPr>
      </p:cxnSp>
      <p:cxnSp>
        <p:nvCxnSpPr>
          <p:cNvPr id="24601" name="AutoShape 60"/>
          <p:cNvCxnSpPr>
            <a:cxnSpLocks noChangeShapeType="1"/>
          </p:cNvCxnSpPr>
          <p:nvPr/>
        </p:nvCxnSpPr>
        <p:spPr bwMode="auto">
          <a:xfrm>
            <a:off x="5462588" y="4457700"/>
            <a:ext cx="141287" cy="0"/>
          </a:xfrm>
          <a:prstGeom prst="straightConnector1">
            <a:avLst/>
          </a:prstGeom>
          <a:noFill/>
          <a:ln w="38100">
            <a:solidFill>
              <a:srgbClr val="FFFFFF"/>
            </a:solidFill>
            <a:round/>
            <a:headEnd/>
            <a:tailEnd type="arrow" w="sm" len="sm"/>
          </a:ln>
        </p:spPr>
      </p:cxnSp>
      <p:cxnSp>
        <p:nvCxnSpPr>
          <p:cNvPr id="24602" name="AutoShape 61"/>
          <p:cNvCxnSpPr>
            <a:cxnSpLocks noChangeShapeType="1"/>
          </p:cNvCxnSpPr>
          <p:nvPr/>
        </p:nvCxnSpPr>
        <p:spPr bwMode="auto">
          <a:xfrm>
            <a:off x="6799263" y="4457700"/>
            <a:ext cx="141287" cy="0"/>
          </a:xfrm>
          <a:prstGeom prst="straightConnector1">
            <a:avLst/>
          </a:prstGeom>
          <a:noFill/>
          <a:ln w="57150">
            <a:solidFill>
              <a:srgbClr val="990000"/>
            </a:solidFill>
            <a:round/>
            <a:headEnd/>
            <a:tailEnd/>
          </a:ln>
        </p:spPr>
      </p:cxnSp>
      <p:cxnSp>
        <p:nvCxnSpPr>
          <p:cNvPr id="24603" name="AutoShape 62"/>
          <p:cNvCxnSpPr>
            <a:cxnSpLocks noChangeShapeType="1"/>
          </p:cNvCxnSpPr>
          <p:nvPr/>
        </p:nvCxnSpPr>
        <p:spPr bwMode="auto">
          <a:xfrm>
            <a:off x="5462588" y="2171700"/>
            <a:ext cx="141287" cy="0"/>
          </a:xfrm>
          <a:prstGeom prst="straightConnector1">
            <a:avLst/>
          </a:prstGeom>
          <a:noFill/>
          <a:ln w="38100">
            <a:solidFill>
              <a:srgbClr val="FFFFFF"/>
            </a:solidFill>
            <a:round/>
            <a:headEnd/>
            <a:tailEnd type="arrow" w="sm" len="sm"/>
          </a:ln>
        </p:spPr>
      </p:cxnSp>
      <p:cxnSp>
        <p:nvCxnSpPr>
          <p:cNvPr id="24604" name="AutoShape 63"/>
          <p:cNvCxnSpPr>
            <a:cxnSpLocks noChangeShapeType="1"/>
          </p:cNvCxnSpPr>
          <p:nvPr/>
        </p:nvCxnSpPr>
        <p:spPr bwMode="auto">
          <a:xfrm>
            <a:off x="6799263" y="2171700"/>
            <a:ext cx="141287" cy="0"/>
          </a:xfrm>
          <a:prstGeom prst="straightConnector1">
            <a:avLst/>
          </a:prstGeom>
          <a:noFill/>
          <a:ln w="57150">
            <a:solidFill>
              <a:srgbClr val="990000"/>
            </a:solidFill>
            <a:round/>
            <a:headEnd/>
            <a:tailEnd/>
          </a:ln>
        </p:spPr>
      </p:cxnSp>
      <p:cxnSp>
        <p:nvCxnSpPr>
          <p:cNvPr id="24605" name="AutoShape 64"/>
          <p:cNvCxnSpPr>
            <a:cxnSpLocks noChangeShapeType="1"/>
            <a:stCxn id="19470" idx="3"/>
            <a:endCxn id="19471" idx="1"/>
          </p:cNvCxnSpPr>
          <p:nvPr/>
        </p:nvCxnSpPr>
        <p:spPr bwMode="auto">
          <a:xfrm>
            <a:off x="5462588" y="5334000"/>
            <a:ext cx="141287" cy="0"/>
          </a:xfrm>
          <a:prstGeom prst="straightConnector1">
            <a:avLst/>
          </a:prstGeom>
          <a:noFill/>
          <a:ln w="38100">
            <a:solidFill>
              <a:srgbClr val="FFFFFF"/>
            </a:solidFill>
            <a:round/>
            <a:headEnd/>
            <a:tailEnd type="arrow" w="sm" len="sm"/>
          </a:ln>
        </p:spPr>
      </p:cxnSp>
      <p:cxnSp>
        <p:nvCxnSpPr>
          <p:cNvPr id="24606" name="AutoShape 65"/>
          <p:cNvCxnSpPr>
            <a:cxnSpLocks noChangeShapeType="1"/>
            <a:stCxn id="19467" idx="0"/>
            <a:endCxn id="19464" idx="2"/>
          </p:cNvCxnSpPr>
          <p:nvPr/>
        </p:nvCxnSpPr>
        <p:spPr bwMode="auto">
          <a:xfrm flipV="1">
            <a:off x="6200775" y="2667000"/>
            <a:ext cx="0" cy="152400"/>
          </a:xfrm>
          <a:prstGeom prst="straightConnector1">
            <a:avLst/>
          </a:prstGeom>
          <a:noFill/>
          <a:ln w="57150">
            <a:solidFill>
              <a:srgbClr val="990000"/>
            </a:solidFill>
            <a:round/>
            <a:headEnd/>
            <a:tailEnd/>
          </a:ln>
        </p:spPr>
      </p:cxnSp>
      <p:cxnSp>
        <p:nvCxnSpPr>
          <p:cNvPr id="24607" name="AutoShape 66"/>
          <p:cNvCxnSpPr>
            <a:cxnSpLocks noChangeShapeType="1"/>
            <a:stCxn id="19469" idx="0"/>
            <a:endCxn id="19467" idx="2"/>
          </p:cNvCxnSpPr>
          <p:nvPr/>
        </p:nvCxnSpPr>
        <p:spPr bwMode="auto">
          <a:xfrm flipV="1">
            <a:off x="6200775" y="3810000"/>
            <a:ext cx="0" cy="152400"/>
          </a:xfrm>
          <a:prstGeom prst="straightConnector1">
            <a:avLst/>
          </a:prstGeom>
          <a:noFill/>
          <a:ln w="57150">
            <a:solidFill>
              <a:srgbClr val="990000"/>
            </a:solidFill>
            <a:round/>
            <a:headEnd/>
            <a:tailEnd/>
          </a:ln>
        </p:spPr>
      </p:cxnSp>
      <p:sp>
        <p:nvSpPr>
          <p:cNvPr id="19489" name="AutoShape 67"/>
          <p:cNvSpPr>
            <a:spLocks noChangeArrowheads="1"/>
          </p:cNvSpPr>
          <p:nvPr/>
        </p:nvSpPr>
        <p:spPr bwMode="auto">
          <a:xfrm rot="-10724394">
            <a:off x="4827588" y="4648200"/>
            <a:ext cx="1389062" cy="1541463"/>
          </a:xfrm>
          <a:custGeom>
            <a:avLst/>
            <a:gdLst>
              <a:gd name="T0" fmla="*/ 2147483647 w 21600"/>
              <a:gd name="T1" fmla="*/ 0 h 21600"/>
              <a:gd name="T2" fmla="*/ 913207144 w 21600"/>
              <a:gd name="T3" fmla="*/ 2147483647 h 21600"/>
              <a:gd name="T4" fmla="*/ 2147483647 w 21600"/>
              <a:gd name="T5" fmla="*/ 1962601396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rgbClr val="FF9900"/>
              </a:gs>
              <a:gs pos="100000">
                <a:srgbClr val="FFD79D"/>
              </a:gs>
            </a:gsLst>
            <a:path path="rect">
              <a:fillToRect r="100000" b="100000"/>
            </a:path>
          </a:gradFill>
          <a:ln>
            <a:noFill/>
          </a:ln>
          <a:effectLst>
            <a:outerShdw dist="63500" dir="3187806" algn="ctr" rotWithShape="0">
              <a:srgbClr val="C0C0C0">
                <a:alpha val="50000"/>
              </a:srgbClr>
            </a:outerShdw>
          </a:effectLst>
          <a:extLst/>
        </p:spPr>
        <p:txBody>
          <a:bodyPr wrap="none" lIns="90000" tIns="46800" rIns="90000" bIns="46800" anchor="ctr"/>
          <a:lstStyle/>
          <a:p>
            <a:pPr>
              <a:buClr>
                <a:srgbClr val="FF9900"/>
              </a:buClr>
              <a:buFontTx/>
              <a:buChar char="•"/>
              <a:defRPr/>
            </a:pPr>
            <a:endParaRPr lang="nl-NL"/>
          </a:p>
        </p:txBody>
      </p:sp>
      <p:sp>
        <p:nvSpPr>
          <p:cNvPr id="19490" name="Rectangle 68"/>
          <p:cNvSpPr>
            <a:spLocks noChangeArrowheads="1"/>
          </p:cNvSpPr>
          <p:nvPr/>
        </p:nvSpPr>
        <p:spPr bwMode="auto">
          <a:xfrm>
            <a:off x="4056063" y="5900738"/>
            <a:ext cx="3371850" cy="261937"/>
          </a:xfrm>
          <a:prstGeom prst="rect">
            <a:avLst/>
          </a:prstGeom>
          <a:noFill/>
          <a:ln>
            <a:noFill/>
          </a:ln>
          <a:effectLst>
            <a:outerShdw dist="17961" dir="2700000" algn="ctr" rotWithShape="0">
              <a:schemeClr val="bg2">
                <a:alpha val="50000"/>
              </a:schemeClr>
            </a:outerShdw>
          </a:effectLst>
          <a:extLst/>
        </p:spPr>
        <p:txBody>
          <a:bodyPr wrap="none" lIns="0" tIns="0" rIns="0" bIns="0">
            <a:spAutoFit/>
          </a:bodyPr>
          <a:lstStyle>
            <a:lvl1pPr marL="285750" indent="-285750" eaLnBrk="0" hangingPunct="0">
              <a:defRPr sz="2000" i="1">
                <a:solidFill>
                  <a:schemeClr val="tx1"/>
                </a:solidFill>
                <a:latin typeface="Kluwer TheSans" pitchFamily="34" charset="0"/>
              </a:defRPr>
            </a:lvl1pPr>
            <a:lvl2pPr marL="742950" indent="-285750" eaLnBrk="0" hangingPunct="0">
              <a:defRPr sz="2000" i="1">
                <a:solidFill>
                  <a:schemeClr val="tx1"/>
                </a:solidFill>
                <a:latin typeface="Kluwer TheSans" pitchFamily="34" charset="0"/>
              </a:defRPr>
            </a:lvl2pPr>
            <a:lvl3pPr marL="1143000" indent="-228600" eaLnBrk="0" hangingPunct="0">
              <a:defRPr sz="2000" i="1">
                <a:solidFill>
                  <a:schemeClr val="tx1"/>
                </a:solidFill>
                <a:latin typeface="Kluwer TheSans" pitchFamily="34" charset="0"/>
              </a:defRPr>
            </a:lvl3pPr>
            <a:lvl4pPr marL="1600200" indent="-228600" eaLnBrk="0" hangingPunct="0">
              <a:defRPr sz="2000" i="1">
                <a:solidFill>
                  <a:schemeClr val="tx1"/>
                </a:solidFill>
                <a:latin typeface="Kluwer TheSans" pitchFamily="34" charset="0"/>
              </a:defRPr>
            </a:lvl4pPr>
            <a:lvl5pPr marL="2057400" indent="-228600" eaLnBrk="0" hangingPunct="0">
              <a:defRPr sz="2000" i="1">
                <a:solidFill>
                  <a:schemeClr val="tx1"/>
                </a:solidFill>
                <a:latin typeface="Kluwer TheSans" pitchFamily="34" charset="0"/>
              </a:defRPr>
            </a:lvl5pPr>
            <a:lvl6pPr marL="2514600" indent="-228600" eaLnBrk="0" fontAlgn="base" hangingPunct="0">
              <a:spcBef>
                <a:spcPct val="0"/>
              </a:spcBef>
              <a:spcAft>
                <a:spcPct val="0"/>
              </a:spcAft>
              <a:defRPr sz="2000" i="1">
                <a:solidFill>
                  <a:schemeClr val="tx1"/>
                </a:solidFill>
                <a:latin typeface="Kluwer TheSans" pitchFamily="34" charset="0"/>
              </a:defRPr>
            </a:lvl6pPr>
            <a:lvl7pPr marL="2971800" indent="-228600" eaLnBrk="0" fontAlgn="base" hangingPunct="0">
              <a:spcBef>
                <a:spcPct val="0"/>
              </a:spcBef>
              <a:spcAft>
                <a:spcPct val="0"/>
              </a:spcAft>
              <a:defRPr sz="2000" i="1">
                <a:solidFill>
                  <a:schemeClr val="tx1"/>
                </a:solidFill>
                <a:latin typeface="Kluwer TheSans" pitchFamily="34" charset="0"/>
              </a:defRPr>
            </a:lvl7pPr>
            <a:lvl8pPr marL="3429000" indent="-228600" eaLnBrk="0" fontAlgn="base" hangingPunct="0">
              <a:spcBef>
                <a:spcPct val="0"/>
              </a:spcBef>
              <a:spcAft>
                <a:spcPct val="0"/>
              </a:spcAft>
              <a:defRPr sz="2000" i="1">
                <a:solidFill>
                  <a:schemeClr val="tx1"/>
                </a:solidFill>
                <a:latin typeface="Kluwer TheSans" pitchFamily="34" charset="0"/>
              </a:defRPr>
            </a:lvl8pPr>
            <a:lvl9pPr marL="3886200" indent="-228600" eaLnBrk="0" fontAlgn="base" hangingPunct="0">
              <a:spcBef>
                <a:spcPct val="0"/>
              </a:spcBef>
              <a:spcAft>
                <a:spcPct val="0"/>
              </a:spcAft>
              <a:defRPr sz="2000" i="1">
                <a:solidFill>
                  <a:schemeClr val="tx1"/>
                </a:solidFill>
                <a:latin typeface="Kluwer TheSans" pitchFamily="34" charset="0"/>
              </a:defRPr>
            </a:lvl9pPr>
          </a:lstStyle>
          <a:p>
            <a:pPr marL="0" indent="0">
              <a:buClr>
                <a:srgbClr val="FF9900"/>
              </a:buClr>
              <a:defRPr/>
            </a:pPr>
            <a:r>
              <a:rPr lang="nl-NL" altLang="nl-NL" sz="1700" b="1" i="0" dirty="0">
                <a:solidFill>
                  <a:srgbClr val="000000"/>
                </a:solidFill>
                <a:latin typeface="Verdana" pitchFamily="34" charset="0"/>
              </a:rPr>
              <a:t>Verbeteren en vernieuwen</a:t>
            </a:r>
            <a:endParaRPr lang="nl-NL" altLang="nl-NL" i="0" dirty="0">
              <a:solidFill>
                <a:srgbClr val="000000"/>
              </a:solidFill>
              <a:latin typeface="Arial" charset="0"/>
            </a:endParaRPr>
          </a:p>
        </p:txBody>
      </p:sp>
      <p:sp>
        <p:nvSpPr>
          <p:cNvPr id="24610" name="Rectangle 69"/>
          <p:cNvSpPr>
            <a:spLocks noChangeArrowheads="1"/>
          </p:cNvSpPr>
          <p:nvPr/>
        </p:nvSpPr>
        <p:spPr bwMode="auto">
          <a:xfrm>
            <a:off x="1476375" y="1295400"/>
            <a:ext cx="6964363" cy="3733800"/>
          </a:xfrm>
          <a:prstGeom prst="rect">
            <a:avLst/>
          </a:prstGeom>
          <a:solidFill>
            <a:srgbClr val="FFFFFF">
              <a:alpha val="50195"/>
            </a:srgbClr>
          </a:solidFill>
          <a:ln w="9525">
            <a:noFill/>
            <a:miter lim="800000"/>
            <a:headEnd/>
            <a:tailEnd/>
          </a:ln>
        </p:spPr>
        <p:txBody>
          <a:bodyPr wrap="none" anchor="ctr"/>
          <a:lstStyle/>
          <a:p>
            <a:pPr>
              <a:buClr>
                <a:srgbClr val="FF9900"/>
              </a:buClr>
              <a:buFontTx/>
              <a:buChar char="•"/>
            </a:pPr>
            <a:endParaRPr lang="nl-NL" altLang="nl-NL" i="1">
              <a:latin typeface="Kluwer TheSans"/>
            </a:endParaRPr>
          </a:p>
        </p:txBody>
      </p:sp>
      <p:sp>
        <p:nvSpPr>
          <p:cNvPr id="24611" name="AutoShape 70"/>
          <p:cNvSpPr>
            <a:spLocks noChangeArrowheads="1"/>
          </p:cNvSpPr>
          <p:nvPr/>
        </p:nvSpPr>
        <p:spPr bwMode="auto">
          <a:xfrm rot="5396104">
            <a:off x="3101181" y="2267744"/>
            <a:ext cx="3503613" cy="32353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400" y="13782"/>
                  <a:pt x="7817" y="16200"/>
                  <a:pt x="10800" y="16200"/>
                </a:cubicBezTo>
                <a:cubicBezTo>
                  <a:pt x="12211" y="16200"/>
                  <a:pt x="13566" y="15647"/>
                  <a:pt x="14576" y="14660"/>
                </a:cubicBezTo>
                <a:lnTo>
                  <a:pt x="18352" y="18520"/>
                </a:lnTo>
                <a:cubicBezTo>
                  <a:pt x="16333" y="20494"/>
                  <a:pt x="13623"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noFill/>
          <a:ln w="38100">
            <a:solidFill>
              <a:srgbClr val="808080"/>
            </a:solidFill>
            <a:miter lim="800000"/>
            <a:headEnd/>
            <a:tailEnd/>
          </a:ln>
        </p:spPr>
        <p:txBody>
          <a:bodyPr wrap="none" lIns="90000" tIns="46800" rIns="90000" bIns="46800" anchor="ctr"/>
          <a:lstStyle/>
          <a:p>
            <a:endParaRPr lang="nl-NL"/>
          </a:p>
        </p:txBody>
      </p:sp>
      <p:sp>
        <p:nvSpPr>
          <p:cNvPr id="1160263" name="Text Box 71"/>
          <p:cNvSpPr txBox="1">
            <a:spLocks noChangeArrowheads="1"/>
          </p:cNvSpPr>
          <p:nvPr/>
        </p:nvSpPr>
        <p:spPr bwMode="auto">
          <a:xfrm>
            <a:off x="4179888" y="5257800"/>
            <a:ext cx="1336675" cy="587375"/>
          </a:xfrm>
          <a:prstGeom prst="rect">
            <a:avLst/>
          </a:prstGeom>
          <a:noFill/>
          <a:ln w="9525">
            <a:noFill/>
            <a:miter lim="800000"/>
            <a:headEnd/>
            <a:tailEnd/>
          </a:ln>
          <a:effectLst>
            <a:outerShdw dist="63500" dir="2212194" algn="ctr" rotWithShape="0">
              <a:srgbClr val="C0C0C0">
                <a:alpha val="50000"/>
              </a:srgbClr>
            </a:outerShdw>
          </a:effectLst>
        </p:spPr>
        <p:txBody>
          <a:bodyPr lIns="90000" tIns="46800" rIns="90000" bIns="46800">
            <a:spAutoFit/>
          </a:bodyPr>
          <a:lstStyle/>
          <a:p>
            <a:pPr algn="ctr" eaLnBrk="0" hangingPunct="0">
              <a:spcBef>
                <a:spcPct val="50000"/>
              </a:spcBef>
              <a:buClr>
                <a:srgbClr val="FF9900"/>
              </a:buClr>
              <a:defRPr/>
            </a:pPr>
            <a:r>
              <a:rPr lang="nl-NL" sz="3200" b="1" dirty="0">
                <a:solidFill>
                  <a:srgbClr val="990000"/>
                </a:solidFill>
                <a:effectLst>
                  <a:outerShdw blurRad="38100" dist="38100" dir="2700000" algn="tl">
                    <a:srgbClr val="C0C0C0"/>
                  </a:outerShdw>
                </a:effectLst>
              </a:rPr>
              <a:t>Act</a:t>
            </a:r>
          </a:p>
        </p:txBody>
      </p:sp>
      <p:sp>
        <p:nvSpPr>
          <p:cNvPr id="1160264" name="Text Box 72"/>
          <p:cNvSpPr txBox="1">
            <a:spLocks noChangeArrowheads="1"/>
          </p:cNvSpPr>
          <p:nvPr/>
        </p:nvSpPr>
        <p:spPr bwMode="auto">
          <a:xfrm>
            <a:off x="2674938" y="3606800"/>
            <a:ext cx="1193800" cy="587375"/>
          </a:xfrm>
          <a:prstGeom prst="rect">
            <a:avLst/>
          </a:prstGeom>
          <a:noFill/>
          <a:ln w="9525">
            <a:noFill/>
            <a:miter lim="800000"/>
            <a:headEnd/>
            <a:tailEnd/>
          </a:ln>
          <a:effectLst>
            <a:outerShdw dist="63500" dir="2212194" algn="ctr" rotWithShape="0">
              <a:srgbClr val="C0C0C0">
                <a:alpha val="50000"/>
              </a:srgbClr>
            </a:outerShdw>
          </a:effectLst>
        </p:spPr>
        <p:txBody>
          <a:bodyPr lIns="90000" tIns="46800" rIns="90000" bIns="46800">
            <a:spAutoFit/>
          </a:bodyPr>
          <a:lstStyle/>
          <a:p>
            <a:pPr algn="ctr" eaLnBrk="0" hangingPunct="0">
              <a:spcBef>
                <a:spcPct val="50000"/>
              </a:spcBef>
              <a:buClr>
                <a:srgbClr val="FF9900"/>
              </a:buClr>
              <a:defRPr/>
            </a:pPr>
            <a:r>
              <a:rPr lang="nl-NL" sz="3200" b="1" dirty="0">
                <a:solidFill>
                  <a:srgbClr val="000090"/>
                </a:solidFill>
                <a:effectLst>
                  <a:outerShdw blurRad="38100" dist="38100" dir="2700000" algn="tl">
                    <a:srgbClr val="C0C0C0"/>
                  </a:outerShdw>
                </a:effectLst>
              </a:rPr>
              <a:t>Plan</a:t>
            </a:r>
          </a:p>
        </p:txBody>
      </p:sp>
      <p:sp>
        <p:nvSpPr>
          <p:cNvPr id="1160265" name="Text Box 73"/>
          <p:cNvSpPr txBox="1">
            <a:spLocks noChangeArrowheads="1"/>
          </p:cNvSpPr>
          <p:nvPr/>
        </p:nvSpPr>
        <p:spPr bwMode="auto">
          <a:xfrm>
            <a:off x="4256088" y="1816100"/>
            <a:ext cx="1193800" cy="587375"/>
          </a:xfrm>
          <a:prstGeom prst="rect">
            <a:avLst/>
          </a:prstGeom>
          <a:noFill/>
          <a:ln w="9525">
            <a:noFill/>
            <a:miter lim="800000"/>
            <a:headEnd/>
            <a:tailEnd/>
          </a:ln>
          <a:effectLst>
            <a:outerShdw dist="63500" dir="2212194" algn="ctr" rotWithShape="0">
              <a:srgbClr val="C0C0C0">
                <a:alpha val="50000"/>
              </a:srgbClr>
            </a:outerShdw>
          </a:effectLst>
        </p:spPr>
        <p:txBody>
          <a:bodyPr lIns="90000" tIns="46800" rIns="90000" bIns="46800">
            <a:spAutoFit/>
          </a:bodyPr>
          <a:lstStyle/>
          <a:p>
            <a:pPr algn="ctr" eaLnBrk="0" hangingPunct="0">
              <a:spcBef>
                <a:spcPct val="50000"/>
              </a:spcBef>
              <a:buClr>
                <a:srgbClr val="FF9900"/>
              </a:buClr>
              <a:defRPr/>
            </a:pPr>
            <a:r>
              <a:rPr lang="nl-NL" sz="3200" b="1" dirty="0">
                <a:solidFill>
                  <a:srgbClr val="000090"/>
                </a:solidFill>
                <a:effectLst>
                  <a:outerShdw blurRad="38100" dist="38100" dir="2700000" algn="tl">
                    <a:srgbClr val="C0C0C0"/>
                  </a:outerShdw>
                </a:effectLst>
              </a:rPr>
              <a:t>Do</a:t>
            </a:r>
          </a:p>
        </p:txBody>
      </p:sp>
      <p:sp>
        <p:nvSpPr>
          <p:cNvPr id="1160266" name="Text Box 74"/>
          <p:cNvSpPr txBox="1">
            <a:spLocks noChangeArrowheads="1"/>
          </p:cNvSpPr>
          <p:nvPr/>
        </p:nvSpPr>
        <p:spPr bwMode="auto">
          <a:xfrm>
            <a:off x="5627688" y="3594100"/>
            <a:ext cx="1685925" cy="587375"/>
          </a:xfrm>
          <a:prstGeom prst="rect">
            <a:avLst/>
          </a:prstGeom>
          <a:noFill/>
          <a:ln w="9525">
            <a:noFill/>
            <a:miter lim="800000"/>
            <a:headEnd/>
            <a:tailEnd/>
          </a:ln>
          <a:effectLst>
            <a:outerShdw dist="63500" dir="2212194" algn="ctr" rotWithShape="0">
              <a:srgbClr val="C0C0C0">
                <a:alpha val="50000"/>
              </a:srgbClr>
            </a:outerShdw>
          </a:effectLst>
        </p:spPr>
        <p:txBody>
          <a:bodyPr lIns="90000" tIns="46800" rIns="90000" bIns="46800">
            <a:spAutoFit/>
          </a:bodyPr>
          <a:lstStyle/>
          <a:p>
            <a:pPr algn="ctr" eaLnBrk="0" hangingPunct="0">
              <a:spcBef>
                <a:spcPct val="50000"/>
              </a:spcBef>
              <a:buClr>
                <a:srgbClr val="FF9900"/>
              </a:buClr>
              <a:defRPr/>
            </a:pPr>
            <a:r>
              <a:rPr lang="nl-NL" sz="3200" b="1" dirty="0">
                <a:solidFill>
                  <a:srgbClr val="000090"/>
                </a:solidFill>
                <a:effectLst>
                  <a:outerShdw blurRad="38100" dist="38100" dir="2700000" algn="tl">
                    <a:srgbClr val="C0C0C0"/>
                  </a:outerShdw>
                </a:effectLst>
              </a:rPr>
              <a:t>Check</a:t>
            </a:r>
          </a:p>
        </p:txBody>
      </p:sp>
      <p:pic>
        <p:nvPicPr>
          <p:cNvPr id="41" name="Afbeelding 40">
            <a:extLst>
              <a:ext uri="{FF2B5EF4-FFF2-40B4-BE49-F238E27FC236}">
                <a16:creationId xmlns:a16="http://schemas.microsoft.com/office/drawing/2014/main" id="{B39F1796-D3F1-4623-A661-D3D2ABABCE9A}"/>
              </a:ext>
            </a:extLst>
          </p:cNvPr>
          <p:cNvPicPr>
            <a:picLocks noChangeAspect="1"/>
          </p:cNvPicPr>
          <p:nvPr/>
        </p:nvPicPr>
        <p:blipFill>
          <a:blip r:embed="rId2"/>
          <a:stretch>
            <a:fillRect/>
          </a:stretch>
        </p:blipFill>
        <p:spPr>
          <a:xfrm>
            <a:off x="318524" y="262951"/>
            <a:ext cx="1018120" cy="1054699"/>
          </a:xfrm>
          <a:prstGeom prst="rect">
            <a:avLst/>
          </a:prstGeom>
        </p:spPr>
      </p:pic>
    </p:spTree>
    <p:extLst>
      <p:ext uri="{BB962C8B-B14F-4D97-AF65-F5344CB8AC3E}">
        <p14:creationId xmlns:p14="http://schemas.microsoft.com/office/powerpoint/2010/main" val="39873615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1000"/>
                                  </p:stCondLst>
                                  <p:childTnLst>
                                    <p:set>
                                      <p:cBhvr>
                                        <p:cTn id="6" dur="1" fill="hold">
                                          <p:stCondLst>
                                            <p:cond delay="0"/>
                                          </p:stCondLst>
                                        </p:cTn>
                                        <p:tgtEl>
                                          <p:spTgt spid="1160263"/>
                                        </p:tgtEl>
                                        <p:attrNameLst>
                                          <p:attrName>style.visibility</p:attrName>
                                        </p:attrNameLst>
                                      </p:cBhvr>
                                      <p:to>
                                        <p:strVal val="visible"/>
                                      </p:to>
                                    </p:set>
                                    <p:anim calcmode="lin" valueType="num">
                                      <p:cBhvr>
                                        <p:cTn id="7" dur="5000" fill="hold"/>
                                        <p:tgtEl>
                                          <p:spTgt spid="1160263"/>
                                        </p:tgtEl>
                                        <p:attrNameLst>
                                          <p:attrName>ppt_w</p:attrName>
                                        </p:attrNameLst>
                                      </p:cBhvr>
                                      <p:tavLst>
                                        <p:tav tm="0" fmla="#ppt_w*sin(2.5*pi*$)">
                                          <p:val>
                                            <p:fltVal val="0"/>
                                          </p:val>
                                        </p:tav>
                                        <p:tav tm="100000">
                                          <p:val>
                                            <p:fltVal val="1"/>
                                          </p:val>
                                        </p:tav>
                                      </p:tavLst>
                                    </p:anim>
                                    <p:anim calcmode="lin" valueType="num">
                                      <p:cBhvr>
                                        <p:cTn id="8" dur="5000" fill="hold"/>
                                        <p:tgtEl>
                                          <p:spTgt spid="11602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263" grpId="0" autoUpdateAnimBg="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TotalTime>
  <Words>1758</Words>
  <Application>Microsoft Office PowerPoint</Application>
  <PresentationFormat>Diavoorstelling (4:3)</PresentationFormat>
  <Paragraphs>246</Paragraphs>
  <Slides>27</Slides>
  <Notes>8</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27</vt:i4>
      </vt:variant>
    </vt:vector>
  </HeadingPairs>
  <TitlesOfParts>
    <vt:vector size="36" baseType="lpstr">
      <vt:lpstr>Arial</vt:lpstr>
      <vt:lpstr>Calibri</vt:lpstr>
      <vt:lpstr>Kluwer TheSans</vt:lpstr>
      <vt:lpstr>Monotype Sorts</vt:lpstr>
      <vt:lpstr>Times New Roman</vt:lpstr>
      <vt:lpstr>Verdana</vt:lpstr>
      <vt:lpstr>Wingdings</vt:lpstr>
      <vt:lpstr>Kantoorthema</vt:lpstr>
      <vt:lpstr>Document</vt:lpstr>
      <vt:lpstr>Integrale en interactieve kwaliteitszorg met A3 methodiek</vt:lpstr>
      <vt:lpstr>Programma</vt:lpstr>
      <vt:lpstr>PowerPoint-presentatie</vt:lpstr>
      <vt:lpstr>Aanleiding</vt:lpstr>
      <vt:lpstr>Waarom A3 methodiek?</vt:lpstr>
      <vt:lpstr>A3 methodiek 2)</vt:lpstr>
      <vt:lpstr>Onderdelen A3 methodiek:  focus, consistentie, samenhang en feedback!</vt:lpstr>
      <vt:lpstr>A3 methodiek Opbouw</vt:lpstr>
      <vt:lpstr>A3 methodiek  PDCA - Principe</vt:lpstr>
      <vt:lpstr> A3 Jaarplan</vt:lpstr>
      <vt:lpstr> A3 jaarplan: Missie en visie</vt:lpstr>
      <vt:lpstr> A3 jaarplan: Succes Bepalende Factoren (SBF)</vt:lpstr>
      <vt:lpstr> A3 jaarplan: Acties organisatiegebieden</vt:lpstr>
      <vt:lpstr> A3 Jaarplan Prestatie Indicatoren (PI-en)</vt:lpstr>
      <vt:lpstr>A3 Methodiek:   Managementgesprek</vt:lpstr>
      <vt:lpstr>A3 Methodiek  A3 digitaal</vt:lpstr>
      <vt:lpstr> A3 methodiek kortom </vt:lpstr>
      <vt:lpstr>Proces binnen PCC</vt:lpstr>
      <vt:lpstr>PowerPoint-presentatie</vt:lpstr>
      <vt:lpstr> De resultaten</vt:lpstr>
      <vt:lpstr>Aan de slag…..</vt:lpstr>
      <vt:lpstr>Consistentie en samenhang</vt:lpstr>
      <vt:lpstr>Voorwaarden voor invoering</vt:lpstr>
      <vt:lpstr>Valkuilen en leerpunten</vt:lpstr>
      <vt:lpstr>V  voorbeeld: uitwerking Kruidvat</vt:lpstr>
      <vt:lpstr>Uitwerking Kruidvat </vt:lpstr>
      <vt:lpstr>Bijhouden activiteiten</vt:lpstr>
    </vt:vector>
  </TitlesOfParts>
  <Company>Petrus Canisius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Werken met A3 jaarplan</dc:title>
  <dc:creator>Pinxteren van F.A.M.</dc:creator>
  <cp:lastModifiedBy>Rutgrink, Marjolein</cp:lastModifiedBy>
  <cp:revision>68</cp:revision>
  <cp:lastPrinted>2017-11-15T08:19:50Z</cp:lastPrinted>
  <dcterms:created xsi:type="dcterms:W3CDTF">2015-11-06T10:25:18Z</dcterms:created>
  <dcterms:modified xsi:type="dcterms:W3CDTF">2017-11-21T07:26:03Z</dcterms:modified>
</cp:coreProperties>
</file>